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336"/>
        <p:guide pos="3841"/>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commentAuthors" Target="commentAuthors.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true"/>
          </p:cNvSpPr>
          <p:nvPr>
            <p:ph type="ctrTitle" hasCustomPrompt="true"/>
            <p:custDataLst>
              <p:tags r:id="rId2"/>
            </p:custDataLst>
          </p:nvPr>
        </p:nvSpPr>
        <p:spPr>
          <a:xfrm>
            <a:off x="1198800" y="914400"/>
            <a:ext cx="9799200" cy="2570400"/>
          </a:xfrm>
        </p:spPr>
        <p:txBody>
          <a:bodyPr lIns="90000" tIns="46800" rIns="90000" bIns="46800" anchor="b" anchorCtr="false">
            <a:normAutofit/>
          </a:bodyPr>
          <a:lstStyle>
            <a:lvl1pPr algn="ctr">
              <a:defRPr sz="6000"/>
            </a:lvl1pPr>
          </a:lstStyle>
          <a:p>
            <a:r>
              <a:rPr lang="zh-CN" altLang="en-US" dirty="0"/>
              <a:t>单击此处编辑标题</a:t>
            </a:r>
            <a:endParaRPr lang="zh-CN" altLang="en-US" dirty="0"/>
          </a:p>
        </p:txBody>
      </p:sp>
      <p:sp>
        <p:nvSpPr>
          <p:cNvPr id="3" name="副标题 2"/>
          <p:cNvSpPr>
            <a:spLocks noGrp="true"/>
          </p:cNvSpPr>
          <p:nvPr>
            <p:ph type="subTitle" idx="1" hasCustomPrompt="true"/>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true"/>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true"/>
          </p:cNvSpPr>
          <p:nvPr>
            <p:ph type="ftr" sz="quarter" idx="11"/>
            <p:custDataLst>
              <p:tags r:id="rId5"/>
            </p:custDataLst>
          </p:nvPr>
        </p:nvSpPr>
        <p:spPr/>
        <p:txBody>
          <a:bodyPr/>
          <a:lstStyle/>
          <a:p>
            <a:endParaRPr lang="zh-CN" altLang="en-US" dirty="0"/>
          </a:p>
        </p:txBody>
      </p:sp>
      <p:sp>
        <p:nvSpPr>
          <p:cNvPr id="18" name="灯片编号占位符 17"/>
          <p:cNvSpPr>
            <a:spLocks noGrp="true"/>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true"/>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true"/>
          </p:cNvSpPr>
          <p:nvPr>
            <p:ph type="ftr" sz="quarter" idx="11"/>
            <p:custDataLst>
              <p:tags r:id="rId3"/>
            </p:custDataLst>
          </p:nvPr>
        </p:nvSpPr>
        <p:spPr/>
        <p:txBody>
          <a:bodyPr/>
          <a:lstStyle/>
          <a:p>
            <a:endParaRPr lang="zh-CN" altLang="en-US"/>
          </a:p>
        </p:txBody>
      </p:sp>
      <p:sp>
        <p:nvSpPr>
          <p:cNvPr id="5" name="灯片编号占位符 4"/>
          <p:cNvSpPr>
            <a:spLocks noGrp="true"/>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true"/>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true"/>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true"/>
          </p:cNvSpPr>
          <p:nvPr>
            <p:ph type="ftr" sz="quarter" idx="11"/>
            <p:custDataLst>
              <p:tags r:id="rId3"/>
            </p:custDataLst>
          </p:nvPr>
        </p:nvSpPr>
        <p:spPr/>
        <p:txBody>
          <a:bodyPr/>
          <a:lstStyle/>
          <a:p>
            <a:endParaRPr lang="zh-CN" altLang="en-US"/>
          </a:p>
        </p:txBody>
      </p:sp>
      <p:sp>
        <p:nvSpPr>
          <p:cNvPr id="5" name="灯片编号占位符 4"/>
          <p:cNvSpPr>
            <a:spLocks noGrp="true"/>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true"/>
          </p:cNvSpPr>
          <p:nvPr>
            <p:ph type="title" hasCustomPrompt="true"/>
            <p:custDataLst>
              <p:tags r:id="rId5"/>
            </p:custDataLst>
          </p:nvPr>
        </p:nvSpPr>
        <p:spPr>
          <a:xfrm>
            <a:off x="1198800" y="2484000"/>
            <a:ext cx="9799200" cy="1018800"/>
          </a:xfrm>
        </p:spPr>
        <p:txBody>
          <a:bodyPr vert="horz" lIns="90000" tIns="46800" rIns="90000" bIns="46800" rtlCol="0" anchor="t" anchorCtr="false">
            <a:normAutofit/>
          </a:bodyPr>
          <a:lstStyle>
            <a:lvl1pPr algn="ctr">
              <a:defRPr sz="6000"/>
            </a:lvl1pPr>
          </a:lstStyle>
          <a:p>
            <a:pPr lvl="0"/>
            <a:r>
              <a:rPr>
                <a:sym typeface="+mn-ea"/>
              </a:rPr>
              <a:t>单击此处编辑标题</a:t>
            </a:r>
            <a:endParaRPr>
              <a:sym typeface="+mn-ea"/>
            </a:endParaRPr>
          </a:p>
        </p:txBody>
      </p:sp>
      <p:sp>
        <p:nvSpPr>
          <p:cNvPr id="7" name="文本占位符 6"/>
          <p:cNvSpPr>
            <a:spLocks noGrp="true"/>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true"/>
          </p:cNvSpPr>
          <p:nvPr>
            <p:ph type="title"/>
            <p:custDataLst>
              <p:tags r:id="rId2"/>
            </p:custDataLst>
          </p:nvPr>
        </p:nvSpPr>
        <p:spPr>
          <a:xfrm>
            <a:off x="608400" y="608400"/>
            <a:ext cx="10969200" cy="705600"/>
          </a:xfrm>
        </p:spPr>
        <p:txBody>
          <a:bodyPr vert="horz" lIns="90000" tIns="46800" rIns="90000" bIns="46800" rtlCol="0" anchor="ctr" anchorCtr="false">
            <a:normAutofit/>
          </a:bodyPr>
          <a:lstStyle/>
          <a:p>
            <a:pPr lvl="0"/>
            <a:r>
              <a:rPr dirty="0">
                <a:sym typeface="+mn-ea"/>
              </a:rPr>
              <a:t>单击此处编辑母版标题样式</a:t>
            </a:r>
            <a:endParaRPr dirty="0">
              <a:sym typeface="+mn-ea"/>
            </a:endParaRPr>
          </a:p>
        </p:txBody>
      </p:sp>
      <p:sp>
        <p:nvSpPr>
          <p:cNvPr id="3" name="内容占位符 2"/>
          <p:cNvSpPr>
            <a:spLocks noGrp="true"/>
          </p:cNvSpPr>
          <p:nvPr>
            <p:ph idx="1"/>
            <p:custDataLst>
              <p:tags r:id="rId3"/>
            </p:custDataLst>
          </p:nvPr>
        </p:nvSpPr>
        <p:spPr>
          <a:xfrm>
            <a:off x="608400" y="1490400"/>
            <a:ext cx="10969200" cy="47592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true"/>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11"/>
            <p:custDataLst>
              <p:tags r:id="rId5"/>
            </p:custDataLst>
          </p:nvPr>
        </p:nvSpPr>
        <p:spPr/>
        <p:txBody>
          <a:bodyPr/>
          <a:lstStyle/>
          <a:p>
            <a:endParaRPr lang="zh-CN" altLang="en-US"/>
          </a:p>
        </p:txBody>
      </p:sp>
      <p:sp>
        <p:nvSpPr>
          <p:cNvPr id="6" name="灯片编号占位符 5"/>
          <p:cNvSpPr>
            <a:spLocks noGrp="true"/>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true"/>
          </p:cNvSpPr>
          <p:nvPr>
            <p:ph type="title" hasCustomPrompt="true"/>
            <p:custDataLst>
              <p:tags r:id="rId2"/>
            </p:custDataLst>
          </p:nvPr>
        </p:nvSpPr>
        <p:spPr>
          <a:xfrm>
            <a:off x="1990800" y="3848400"/>
            <a:ext cx="7768800" cy="766800"/>
          </a:xfrm>
        </p:spPr>
        <p:txBody>
          <a:bodyPr lIns="90000" tIns="46800" rIns="90000" bIns="46800" anchor="b" anchorCtr="false">
            <a:normAutofit/>
          </a:bodyPr>
          <a:lstStyle>
            <a:lvl1pPr>
              <a:defRPr sz="4400"/>
            </a:lvl1pPr>
          </a:lstStyle>
          <a:p>
            <a:r>
              <a:rPr lang="zh-CN" altLang="en-US" dirty="0"/>
              <a:t>单击此处编辑标题</a:t>
            </a:r>
            <a:endParaRPr lang="zh-CN" altLang="en-US" dirty="0"/>
          </a:p>
        </p:txBody>
      </p:sp>
      <p:sp>
        <p:nvSpPr>
          <p:cNvPr id="3" name="文本占位符 2"/>
          <p:cNvSpPr>
            <a:spLocks noGrp="true"/>
          </p:cNvSpPr>
          <p:nvPr>
            <p:ph type="body" idx="1" hasCustomPrompt="true"/>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true"/>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11"/>
            <p:custDataLst>
              <p:tags r:id="rId5"/>
            </p:custDataLst>
          </p:nvPr>
        </p:nvSpPr>
        <p:spPr/>
        <p:txBody>
          <a:bodyPr/>
          <a:lstStyle/>
          <a:p>
            <a:endParaRPr lang="zh-CN" altLang="en-US"/>
          </a:p>
        </p:txBody>
      </p:sp>
      <p:sp>
        <p:nvSpPr>
          <p:cNvPr id="6" name="灯片编号占位符 5"/>
          <p:cNvSpPr>
            <a:spLocks noGrp="true"/>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true"/>
          </p:cNvSpPr>
          <p:nvPr>
            <p:ph type="title"/>
            <p:custDataLst>
              <p:tags r:id="rId2"/>
            </p:custDataLst>
          </p:nvPr>
        </p:nvSpPr>
        <p:spPr>
          <a:xfrm>
            <a:off x="608400" y="608400"/>
            <a:ext cx="10969200" cy="705600"/>
          </a:xfrm>
        </p:spPr>
        <p:txBody>
          <a:bodyPr vert="horz" lIns="90000" tIns="46800" rIns="90000" bIns="46800" rtlCol="0" anchor="ctr" anchorCtr="false">
            <a:normAutofit/>
          </a:bodyPr>
          <a:lstStyle/>
          <a:p>
            <a:pPr lvl="0"/>
            <a:r>
              <a:rPr dirty="0">
                <a:sym typeface="+mn-ea"/>
              </a:rPr>
              <a:t>单击此处编辑母版标题样式</a:t>
            </a:r>
            <a:endParaRPr dirty="0">
              <a:sym typeface="+mn-ea"/>
            </a:endParaRPr>
          </a:p>
        </p:txBody>
      </p:sp>
      <p:sp>
        <p:nvSpPr>
          <p:cNvPr id="3" name="内容占位符 2"/>
          <p:cNvSpPr>
            <a:spLocks noGrp="true"/>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true"/>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true"/>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true"/>
          </p:cNvSpPr>
          <p:nvPr>
            <p:ph type="ftr" sz="quarter" idx="11"/>
            <p:custDataLst>
              <p:tags r:id="rId6"/>
            </p:custDataLst>
          </p:nvPr>
        </p:nvSpPr>
        <p:spPr/>
        <p:txBody>
          <a:bodyPr/>
          <a:lstStyle/>
          <a:p>
            <a:endParaRPr lang="zh-CN" altLang="en-US"/>
          </a:p>
        </p:txBody>
      </p:sp>
      <p:sp>
        <p:nvSpPr>
          <p:cNvPr id="7" name="灯片编号占位符 6"/>
          <p:cNvSpPr>
            <a:spLocks noGrp="true"/>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true"/>
          </p:cNvSpPr>
          <p:nvPr>
            <p:ph type="title"/>
            <p:custDataLst>
              <p:tags r:id="rId2"/>
            </p:custDataLst>
          </p:nvPr>
        </p:nvSpPr>
        <p:spPr>
          <a:xfrm>
            <a:off x="608400" y="608400"/>
            <a:ext cx="10969200" cy="705600"/>
          </a:xfrm>
        </p:spPr>
        <p:txBody>
          <a:bodyPr vert="horz" lIns="90000" tIns="46800" rIns="90000" bIns="46800" rtlCol="0" anchor="ctr" anchorCtr="false">
            <a:normAutofit/>
          </a:bodyPr>
          <a:lstStyle/>
          <a:p>
            <a:pPr lvl="0"/>
            <a:r>
              <a:rPr dirty="0">
                <a:sym typeface="+mn-ea"/>
              </a:rPr>
              <a:t>单击此处编辑母版标题样式</a:t>
            </a:r>
            <a:endParaRPr dirty="0">
              <a:sym typeface="+mn-ea"/>
            </a:endParaRPr>
          </a:p>
        </p:txBody>
      </p:sp>
      <p:sp>
        <p:nvSpPr>
          <p:cNvPr id="3" name="文本占位符 2"/>
          <p:cNvSpPr>
            <a:spLocks noGrp="true"/>
          </p:cNvSpPr>
          <p:nvPr>
            <p:ph type="body" idx="1" hasCustomPrompt="true"/>
            <p:custDataLst>
              <p:tags r:id="rId3"/>
            </p:custDataLst>
          </p:nvPr>
        </p:nvSpPr>
        <p:spPr>
          <a:xfrm>
            <a:off x="608400" y="1429200"/>
            <a:ext cx="5342400" cy="381600"/>
          </a:xfrm>
        </p:spPr>
        <p:txBody>
          <a:bodyPr lIns="101600" tIns="38100" rIns="76200" bIns="38100" anchor="t" anchorCtr="false">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true"/>
          </p:cNvSpPr>
          <p:nvPr>
            <p:ph sz="half" idx="2"/>
            <p:custDataLst>
              <p:tags r:id="rId4"/>
            </p:custDataLst>
          </p:nvPr>
        </p:nvSpPr>
        <p:spPr>
          <a:xfrm>
            <a:off x="60840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true"/>
          </p:cNvSpPr>
          <p:nvPr>
            <p:ph type="body" sz="quarter" idx="3" hasCustomPrompt="true"/>
            <p:custDataLst>
              <p:tags r:id="rId5"/>
            </p:custDataLst>
          </p:nvPr>
        </p:nvSpPr>
        <p:spPr>
          <a:xfrm>
            <a:off x="6235750" y="1421729"/>
            <a:ext cx="5342400" cy="381600"/>
          </a:xfrm>
        </p:spPr>
        <p:txBody>
          <a:bodyPr vert="horz" lIns="101600" tIns="38100" rIns="76200" bIns="38100" rtlCol="0" anchor="t" anchorCtr="false">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true"/>
          </p:cNvSpPr>
          <p:nvPr>
            <p:ph sz="quarter" idx="4"/>
            <p:custDataLst>
              <p:tags r:id="rId6"/>
            </p:custDataLst>
          </p:nvPr>
        </p:nvSpPr>
        <p:spPr>
          <a:xfrm>
            <a:off x="623575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true"/>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true"/>
          </p:cNvSpPr>
          <p:nvPr>
            <p:ph type="ftr" sz="quarter" idx="11"/>
            <p:custDataLst>
              <p:tags r:id="rId8"/>
            </p:custDataLst>
          </p:nvPr>
        </p:nvSpPr>
        <p:spPr/>
        <p:txBody>
          <a:bodyPr/>
          <a:lstStyle/>
          <a:p>
            <a:endParaRPr lang="zh-CN" altLang="en-US"/>
          </a:p>
        </p:txBody>
      </p:sp>
      <p:sp>
        <p:nvSpPr>
          <p:cNvPr id="9" name="灯片编号占位符 8"/>
          <p:cNvSpPr>
            <a:spLocks noGrp="true"/>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true"/>
          </p:cNvSpPr>
          <p:nvPr>
            <p:ph type="title"/>
            <p:custDataLst>
              <p:tags r:id="rId2"/>
            </p:custDataLst>
          </p:nvPr>
        </p:nvSpPr>
        <p:spPr>
          <a:xfrm>
            <a:off x="608400" y="608400"/>
            <a:ext cx="10969200" cy="705600"/>
          </a:xfrm>
        </p:spPr>
        <p:txBody>
          <a:bodyPr vert="horz" lIns="90000" tIns="46800" rIns="90000" bIns="46800" rtlCol="0" anchor="ctr" anchorCtr="false">
            <a:normAutofit/>
          </a:bodyPr>
          <a:lstStyle/>
          <a:p>
            <a:pPr lvl="0"/>
            <a:r>
              <a:rPr>
                <a:sym typeface="+mn-ea"/>
              </a:rPr>
              <a:t>单击此处编辑母版标题样式</a:t>
            </a:r>
            <a:endParaRPr>
              <a:sym typeface="+mn-ea"/>
            </a:endParaRPr>
          </a:p>
        </p:txBody>
      </p:sp>
      <p:sp>
        <p:nvSpPr>
          <p:cNvPr id="3" name="日期占位符 2"/>
          <p:cNvSpPr>
            <a:spLocks noGrp="true"/>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true"/>
          </p:cNvSpPr>
          <p:nvPr>
            <p:ph type="ftr" sz="quarter" idx="11"/>
            <p:custDataLst>
              <p:tags r:id="rId4"/>
            </p:custDataLst>
          </p:nvPr>
        </p:nvSpPr>
        <p:spPr/>
        <p:txBody>
          <a:bodyPr/>
          <a:lstStyle/>
          <a:p>
            <a:endParaRPr lang="zh-CN" altLang="en-US"/>
          </a:p>
        </p:txBody>
      </p:sp>
      <p:sp>
        <p:nvSpPr>
          <p:cNvPr id="5" name="灯片编号占位符 4"/>
          <p:cNvSpPr>
            <a:spLocks noGrp="true"/>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true"/>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true"/>
          </p:cNvSpPr>
          <p:nvPr>
            <p:ph type="ftr" sz="quarter" idx="11"/>
            <p:custDataLst>
              <p:tags r:id="rId3"/>
            </p:custDataLst>
          </p:nvPr>
        </p:nvSpPr>
        <p:spPr/>
        <p:txBody>
          <a:bodyPr/>
          <a:lstStyle/>
          <a:p>
            <a:endParaRPr lang="zh-CN" altLang="en-US"/>
          </a:p>
        </p:txBody>
      </p:sp>
      <p:sp>
        <p:nvSpPr>
          <p:cNvPr id="4" name="灯片编号占位符 3"/>
          <p:cNvSpPr>
            <a:spLocks noGrp="true"/>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true"/>
          </p:cNvSpPr>
          <p:nvPr>
            <p:ph type="pic" idx="1"/>
            <p:custDataLst>
              <p:tags r:id="rId2"/>
            </p:custDataLst>
          </p:nvPr>
        </p:nvSpPr>
        <p:spPr>
          <a:xfrm>
            <a:off x="608330" y="1555115"/>
            <a:ext cx="5233035" cy="4608195"/>
          </a:xfrm>
        </p:spPr>
        <p:txBody>
          <a:bodyPr vert="horz" lIns="90000" tIns="46800" rIns="90000" bIns="46800" rtlCol="0">
            <a:normAutofit/>
          </a:bodyPr>
          <a:lstStyle>
            <a:lvl1pPr>
              <a:buNone/>
              <a:defRPr sz="1600"/>
            </a:lvl1pPr>
          </a:lstStyle>
          <a:p>
            <a:pPr lvl="0"/>
            <a:endParaRPr dirty="0">
              <a:sym typeface="+mn-ea"/>
            </a:endParaRPr>
          </a:p>
        </p:txBody>
      </p:sp>
      <p:sp>
        <p:nvSpPr>
          <p:cNvPr id="4" name="文本占位符 3"/>
          <p:cNvSpPr>
            <a:spLocks noGrp="true"/>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dirty="0">
                <a:sym typeface="+mn-ea"/>
              </a:rPr>
              <a:t>单击此处编辑母版文本样式</a:t>
            </a:r>
            <a:endParaRPr dirty="0">
              <a:sym typeface="+mn-ea"/>
            </a:endParaRPr>
          </a:p>
        </p:txBody>
      </p:sp>
      <p:sp>
        <p:nvSpPr>
          <p:cNvPr id="5" name="日期占位符 4"/>
          <p:cNvSpPr>
            <a:spLocks noGrp="true"/>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true"/>
          </p:cNvSpPr>
          <p:nvPr>
            <p:ph type="ftr" sz="quarter" idx="11"/>
            <p:custDataLst>
              <p:tags r:id="rId5"/>
            </p:custDataLst>
          </p:nvPr>
        </p:nvSpPr>
        <p:spPr/>
        <p:txBody>
          <a:bodyPr/>
          <a:lstStyle/>
          <a:p>
            <a:endParaRPr lang="zh-CN" altLang="en-US" dirty="0"/>
          </a:p>
        </p:txBody>
      </p:sp>
      <p:sp>
        <p:nvSpPr>
          <p:cNvPr id="7" name="灯片编号占位符 6"/>
          <p:cNvSpPr>
            <a:spLocks noGrp="true"/>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true"/>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true"/>
          </p:cNvSpPr>
          <p:nvPr>
            <p:ph type="title" orient="vert" hasCustomPrompt="true"/>
            <p:custDataLst>
              <p:tags r:id="rId2"/>
            </p:custDataLst>
          </p:nvPr>
        </p:nvSpPr>
        <p:spPr>
          <a:xfrm>
            <a:off x="10234800" y="914400"/>
            <a:ext cx="1044000" cy="5029200"/>
          </a:xfrm>
        </p:spPr>
        <p:txBody>
          <a:bodyPr vert="eaVert" lIns="90000" tIns="46800" rIns="90000" bIns="46800" rtlCol="0" anchor="ctr" anchorCtr="false">
            <a:normAutofit/>
          </a:bodyPr>
          <a:lstStyle>
            <a:lvl1pPr>
              <a:buNone/>
              <a:defRPr sz="2800"/>
            </a:lvl1pPr>
          </a:lstStyle>
          <a:p>
            <a:pPr lvl="0"/>
            <a:r>
              <a:rPr dirty="0">
                <a:sym typeface="+mn-ea"/>
              </a:rPr>
              <a:t>单击此处编辑标题</a:t>
            </a:r>
            <a:endParaRPr dirty="0">
              <a:sym typeface="+mn-ea"/>
            </a:endParaRPr>
          </a:p>
        </p:txBody>
      </p:sp>
      <p:sp>
        <p:nvSpPr>
          <p:cNvPr id="3" name="竖排文字占位符 2"/>
          <p:cNvSpPr>
            <a:spLocks noGrp="true"/>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true"/>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11"/>
            <p:custDataLst>
              <p:tags r:id="rId5"/>
            </p:custDataLst>
          </p:nvPr>
        </p:nvSpPr>
        <p:spPr/>
        <p:txBody>
          <a:bodyPr/>
          <a:lstStyle/>
          <a:p>
            <a:endParaRPr lang="zh-CN" altLang="en-US"/>
          </a:p>
        </p:txBody>
      </p:sp>
      <p:sp>
        <p:nvSpPr>
          <p:cNvPr id="6" name="灯片编号占位符 5"/>
          <p:cNvSpPr>
            <a:spLocks noGrp="true"/>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false"/>
        </a:gradFill>
        <a:effectLst/>
      </p:bgPr>
    </p:bg>
    <p:spTree>
      <p:nvGrpSpPr>
        <p:cNvPr id="1" name=""/>
        <p:cNvGrpSpPr/>
        <p:nvPr/>
      </p:nvGrpSpPr>
      <p:grpSpPr>
        <a:xfrm>
          <a:off x="0" y="0"/>
          <a:ext cx="0" cy="0"/>
          <a:chOff x="0" y="0"/>
          <a:chExt cx="0" cy="0"/>
        </a:xfrm>
      </p:grpSpPr>
      <p:sp>
        <p:nvSpPr>
          <p:cNvPr id="2" name="标题占位符 1"/>
          <p:cNvSpPr>
            <a:spLocks noGrp="true"/>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false">
            <a:normAutofit/>
          </a:bodyPr>
          <a:lstStyle/>
          <a:p>
            <a:r>
              <a:rPr lang="zh-CN" altLang="en-US" dirty="0"/>
              <a:t>单击此处编辑母版标题样式</a:t>
            </a:r>
            <a:endParaRPr lang="zh-CN" altLang="en-US" dirty="0"/>
          </a:p>
        </p:txBody>
      </p:sp>
      <p:sp>
        <p:nvSpPr>
          <p:cNvPr id="3" name="文本占位符 2"/>
          <p:cNvSpPr>
            <a:spLocks noGrp="true"/>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true"/>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8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80604020202020204" pitchFamily="34" charset="0"/>
                <a:ea typeface="微软雅黑" panose="020B0503020204020204" pitchFamily="34" charset="-122"/>
              </a:defRPr>
            </a:lvl1pPr>
          </a:lstStyle>
          <a:p>
            <a:endParaRPr lang="zh-CN" altLang="en-US" dirty="0"/>
          </a:p>
        </p:txBody>
      </p:sp>
      <p:sp>
        <p:nvSpPr>
          <p:cNvPr id="6" name="灯片编号占位符 5"/>
          <p:cNvSpPr>
            <a:spLocks noGrp="true"/>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8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8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80604020202020204" pitchFamily="34" charset="0"/>
        <a:buChar char="●"/>
        <a:defRPr sz="1800" u="none" strike="noStrike" kern="1200" cap="none" spc="150" normalizeH="0" baseline="0">
          <a:solidFill>
            <a:schemeClr val="tx1">
              <a:lumMod val="65000"/>
              <a:lumOff val="35000"/>
            </a:schemeClr>
          </a:solidFill>
          <a:uFillTx/>
          <a:latin typeface="Arial" panose="0208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8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8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80604020202020204" pitchFamily="34" charset="0"/>
        <a:buChar char="●"/>
        <a:defRPr sz="1600" u="none" strike="noStrike" kern="1200" cap="none" spc="150" normalizeH="0" baseline="0">
          <a:solidFill>
            <a:schemeClr val="tx1">
              <a:lumMod val="65000"/>
              <a:lumOff val="35000"/>
            </a:schemeClr>
          </a:solidFill>
          <a:uFillTx/>
          <a:latin typeface="Arial" panose="0208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8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80604020202020204" pitchFamily="34" charset="0"/>
        <a:buChar char="•"/>
        <a:defRPr sz="1400" u="none" strike="noStrike" kern="1200" cap="none" spc="150" normalizeH="0" baseline="0">
          <a:solidFill>
            <a:schemeClr val="tx1">
              <a:lumMod val="65000"/>
              <a:lumOff val="35000"/>
            </a:schemeClr>
          </a:solidFill>
          <a:uFillTx/>
          <a:latin typeface="Arial" panose="0208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3.xml"/><Relationship Id="rId1" Type="http://schemas.openxmlformats.org/officeDocument/2006/relationships/tags" Target="../tags/tag6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3.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4.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5.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6.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4.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5.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6.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8.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9.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0.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true"/>
          </p:cNvSpPr>
          <p:nvPr>
            <p:ph type="ctrTitle"/>
            <p:custDataLst>
              <p:tags r:id="rId1"/>
            </p:custDataLst>
          </p:nvPr>
        </p:nvSpPr>
        <p:spPr/>
        <p:txBody>
          <a:bodyPr>
            <a:normAutofit fontScale="90000"/>
          </a:bodyPr>
          <a:p>
            <a:pPr algn="l"/>
            <a:r>
              <a:rPr lang="zh-CN" altLang="zh-CN" sz="2800"/>
              <a:t>附件</a:t>
            </a:r>
            <a:r>
              <a:rPr lang="en-US" altLang="zh-CN" sz="2800"/>
              <a:t>1</a:t>
            </a:r>
            <a:r>
              <a:rPr lang="zh-CN" altLang="en-US" sz="2800"/>
              <a:t>：</a:t>
            </a:r>
            <a:br>
              <a:rPr lang="zh-CN" altLang="en-US"/>
            </a:br>
            <a:br>
              <a:rPr lang="zh-CN" altLang="en-US"/>
            </a:br>
            <a:r>
              <a:rPr lang="en-US" altLang="zh-CN"/>
              <a:t>      </a:t>
            </a:r>
            <a:r>
              <a:rPr lang="zh-CN" altLang="zh-CN"/>
              <a:t>厅机关</a:t>
            </a:r>
            <a:r>
              <a:rPr lang="zh-CN" altLang="zh-CN"/>
              <a:t>采购工作流程图</a:t>
            </a:r>
            <a:endParaRPr lang="zh-CN" altLang="zh-CN"/>
          </a:p>
        </p:txBody>
      </p:sp>
    </p:spTree>
    <p:custDataLst>
      <p:tags r:id="rId2"/>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圆角矩形 4"/>
          <p:cNvSpPr/>
          <p:nvPr/>
        </p:nvSpPr>
        <p:spPr>
          <a:xfrm rot="10800000" flipV="true">
            <a:off x="5662295" y="662305"/>
            <a:ext cx="2756535" cy="309880"/>
          </a:xfrm>
          <a:prstGeom prst="roundRect">
            <a:avLst/>
          </a:prstGeom>
          <a:solidFill>
            <a:schemeClr val="bg2">
              <a:lumMod val="85000"/>
            </a:schemeClr>
          </a:solidFill>
        </p:spPr>
        <p:style>
          <a:lnRef idx="2">
            <a:schemeClr val="dk1"/>
          </a:lnRef>
          <a:fillRef idx="1">
            <a:schemeClr val="lt1"/>
          </a:fillRef>
          <a:effectRef idx="0">
            <a:schemeClr val="dk1"/>
          </a:effectRef>
          <a:fontRef idx="minor">
            <a:schemeClr val="dk1"/>
          </a:fontRef>
        </p:style>
        <p:txBody>
          <a:bodyPr/>
          <a:p>
            <a:pPr algn="ctr"/>
            <a:r>
              <a:rPr lang="zh-CN" altLang="en-US" sz="800"/>
              <a:t>采购处室（单位）同步编制采购采购需求、采购实施计划</a:t>
            </a:r>
            <a:endParaRPr lang="zh-CN" altLang="en-US" sz="800"/>
          </a:p>
        </p:txBody>
      </p:sp>
      <p:sp>
        <p:nvSpPr>
          <p:cNvPr id="3" name="圆角矩形 5"/>
          <p:cNvSpPr/>
          <p:nvPr/>
        </p:nvSpPr>
        <p:spPr>
          <a:xfrm>
            <a:off x="5741670" y="1297940"/>
            <a:ext cx="2049780" cy="28130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厅采购监督小组审核签字</a:t>
            </a:r>
            <a:endParaRPr lang="zh-CN" altLang="en-US" sz="800"/>
          </a:p>
        </p:txBody>
      </p:sp>
      <p:sp>
        <p:nvSpPr>
          <p:cNvPr id="4" name="圆角矩形 6"/>
          <p:cNvSpPr/>
          <p:nvPr/>
        </p:nvSpPr>
        <p:spPr>
          <a:xfrm rot="10800000" flipV="true">
            <a:off x="2847340" y="1831975"/>
            <a:ext cx="4645660" cy="25781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活动（工作）方案、采购需求、项目采购实施计划同时提请分管厅领导召开专题会研究</a:t>
            </a:r>
            <a:endParaRPr lang="zh-CN" altLang="en-US" sz="800"/>
          </a:p>
        </p:txBody>
      </p:sp>
      <p:sp>
        <p:nvSpPr>
          <p:cNvPr id="5" name="圆角矩形 4"/>
          <p:cNvSpPr/>
          <p:nvPr/>
        </p:nvSpPr>
        <p:spPr>
          <a:xfrm>
            <a:off x="3054985" y="2317750"/>
            <a:ext cx="4300220" cy="306070"/>
          </a:xfrm>
          <a:prstGeom prst="roundRect">
            <a:avLst/>
          </a:prstGeom>
          <a:solidFill>
            <a:schemeClr val="bg2">
              <a:lumMod val="85000"/>
            </a:schemeClr>
          </a:solidFill>
          <a:ln>
            <a:solidFill>
              <a:schemeClr val="tx1"/>
            </a:solidFill>
          </a:ln>
        </p:spPr>
        <p:style>
          <a:lnRef idx="1">
            <a:schemeClr val="accent3"/>
          </a:lnRef>
          <a:fillRef idx="2">
            <a:schemeClr val="accent3"/>
          </a:fillRef>
          <a:effectRef idx="1">
            <a:schemeClr val="accent3"/>
          </a:effectRef>
          <a:fontRef idx="minor">
            <a:schemeClr val="dk1"/>
          </a:fontRef>
        </p:style>
        <p:txBody>
          <a:bodyPr/>
          <a:p>
            <a:pPr algn="ctr"/>
            <a:r>
              <a:rPr lang="zh-CN" altLang="en-US" sz="800"/>
              <a:t>活动（工作）方案、采购需求、项目采购实施计划提请厅党组会议研究审定</a:t>
            </a:r>
            <a:endParaRPr lang="zh-CN" altLang="en-US" sz="800"/>
          </a:p>
        </p:txBody>
      </p:sp>
      <p:sp>
        <p:nvSpPr>
          <p:cNvPr id="11" name="圆角矩形 7"/>
          <p:cNvSpPr/>
          <p:nvPr/>
        </p:nvSpPr>
        <p:spPr>
          <a:xfrm>
            <a:off x="3153410" y="2949575"/>
            <a:ext cx="4064000" cy="42862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采购处室（单位）选择代理机构 </a:t>
            </a:r>
            <a:endParaRPr lang="zh-CN" altLang="en-US" sz="800"/>
          </a:p>
          <a:p>
            <a:pPr algn="ctr"/>
            <a:r>
              <a:rPr lang="zh-CN" altLang="en-US" sz="800"/>
              <a:t>（采购处室(单位)在厅机关监督小组见证下随机抽取招标代理机构）</a:t>
            </a:r>
            <a:endParaRPr lang="zh-CN" altLang="en-US" sz="800"/>
          </a:p>
        </p:txBody>
      </p:sp>
      <p:sp>
        <p:nvSpPr>
          <p:cNvPr id="12" name="圆角矩形 9"/>
          <p:cNvSpPr/>
          <p:nvPr/>
        </p:nvSpPr>
        <p:spPr>
          <a:xfrm>
            <a:off x="4014470" y="6155055"/>
            <a:ext cx="2759075" cy="38036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招标代理机构</a:t>
            </a:r>
            <a:r>
              <a:rPr lang="zh-CN" sz="800"/>
              <a:t>发布询价公告</a:t>
            </a:r>
            <a:endParaRPr lang="zh-CN" sz="800"/>
          </a:p>
          <a:p>
            <a:pPr algn="ctr"/>
            <a:r>
              <a:rPr lang="zh-CN" sz="800"/>
              <a:t>（公告期限</a:t>
            </a:r>
            <a:r>
              <a:rPr lang="en-US" altLang="zh-CN" sz="800"/>
              <a:t>3</a:t>
            </a:r>
            <a:r>
              <a:rPr lang="zh-CN" altLang="en-US" sz="800"/>
              <a:t>个工作日</a:t>
            </a:r>
            <a:r>
              <a:rPr lang="zh-CN" sz="800"/>
              <a:t>）</a:t>
            </a:r>
            <a:endParaRPr lang="zh-CN" sz="800"/>
          </a:p>
        </p:txBody>
      </p:sp>
      <p:sp>
        <p:nvSpPr>
          <p:cNvPr id="13" name="圆角矩形 12"/>
          <p:cNvSpPr/>
          <p:nvPr/>
        </p:nvSpPr>
        <p:spPr>
          <a:xfrm>
            <a:off x="2321560" y="622935"/>
            <a:ext cx="2789555" cy="388620"/>
          </a:xfrm>
          <a:prstGeom prst="roundRect">
            <a:avLst/>
          </a:prstGeom>
          <a:solidFill>
            <a:schemeClr val="bg2">
              <a:lumMod val="85000"/>
            </a:schemeClr>
          </a:solidFill>
        </p:spPr>
        <p:style>
          <a:lnRef idx="2">
            <a:schemeClr val="dk1"/>
          </a:lnRef>
          <a:fillRef idx="1">
            <a:schemeClr val="lt1"/>
          </a:fillRef>
          <a:effectRef idx="0">
            <a:schemeClr val="dk1"/>
          </a:effectRef>
          <a:fontRef idx="minor">
            <a:schemeClr val="dk1"/>
          </a:fontRef>
        </p:style>
        <p:txBody>
          <a:bodyPr rtlCol="0" anchor="ctr"/>
          <a:p>
            <a:pPr algn="ctr"/>
            <a:r>
              <a:rPr lang="zh-CN" altLang="en-US" sz="800"/>
              <a:t>采购处室(单位)编制活动（工作）方案（含采购方式、预算情况）</a:t>
            </a:r>
            <a:endParaRPr lang="zh-CN" altLang="en-US" sz="800"/>
          </a:p>
        </p:txBody>
      </p:sp>
      <p:sp>
        <p:nvSpPr>
          <p:cNvPr id="20" name="椭圆 19"/>
          <p:cNvSpPr/>
          <p:nvPr/>
        </p:nvSpPr>
        <p:spPr>
          <a:xfrm>
            <a:off x="2213610" y="4084955"/>
            <a:ext cx="2992755" cy="609600"/>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zh-CN" altLang="en-US" sz="800"/>
              <a:t>财务处代编采购计划并向自治区财政厅报送 （报送集中采购目录内及分散采购限额标准以上的项目</a:t>
            </a:r>
            <a:r>
              <a:rPr lang="en-US" altLang="zh-CN" sz="800"/>
              <a:t>,</a:t>
            </a:r>
            <a:r>
              <a:rPr lang="zh-CN" altLang="en-US" sz="800"/>
              <a:t>严格按照财政部门发布《集中采购目录及标准》及限额标准执行）</a:t>
            </a:r>
            <a:endParaRPr lang="zh-CN" altLang="en-US" sz="800"/>
          </a:p>
        </p:txBody>
      </p:sp>
      <p:sp>
        <p:nvSpPr>
          <p:cNvPr id="23" name="椭圆 22"/>
          <p:cNvSpPr/>
          <p:nvPr/>
        </p:nvSpPr>
        <p:spPr>
          <a:xfrm>
            <a:off x="5871845" y="4131310"/>
            <a:ext cx="1915795" cy="499110"/>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sz="800"/>
          </a:p>
          <a:p>
            <a:pPr algn="ctr"/>
            <a:r>
              <a:rPr lang="zh-CN" altLang="en-US" sz="800"/>
              <a:t>采购处室（单位）与代理机构签订代理协议                  </a:t>
            </a:r>
            <a:endParaRPr lang="zh-CN" altLang="en-US" sz="800"/>
          </a:p>
          <a:p>
            <a:pPr algn="ctr"/>
            <a:endParaRPr lang="zh-CN" altLang="en-US" sz="800"/>
          </a:p>
        </p:txBody>
      </p:sp>
      <p:sp>
        <p:nvSpPr>
          <p:cNvPr id="35" name="圆角矩形 9"/>
          <p:cNvSpPr/>
          <p:nvPr/>
        </p:nvSpPr>
        <p:spPr>
          <a:xfrm>
            <a:off x="3810000" y="5384165"/>
            <a:ext cx="3056255" cy="501650"/>
          </a:xfrm>
          <a:prstGeom prst="diamond">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招标代理机构编制询价文件</a:t>
            </a:r>
            <a:endParaRPr lang="zh-CN" altLang="en-US" sz="1000"/>
          </a:p>
        </p:txBody>
      </p:sp>
      <p:cxnSp>
        <p:nvCxnSpPr>
          <p:cNvPr id="41" name="直接箭头连接符 40"/>
          <p:cNvCxnSpPr/>
          <p:nvPr/>
        </p:nvCxnSpPr>
        <p:spPr>
          <a:xfrm>
            <a:off x="3690620" y="1105535"/>
            <a:ext cx="10795" cy="66548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2" name="直接箭头连接符 41"/>
          <p:cNvCxnSpPr/>
          <p:nvPr/>
        </p:nvCxnSpPr>
        <p:spPr>
          <a:xfrm>
            <a:off x="6933565" y="972185"/>
            <a:ext cx="0" cy="32575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6" name="直接箭头连接符 45"/>
          <p:cNvCxnSpPr/>
          <p:nvPr/>
        </p:nvCxnSpPr>
        <p:spPr>
          <a:xfrm>
            <a:off x="6933565" y="1579245"/>
            <a:ext cx="12700" cy="25146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7" name="直接箭头连接符 46"/>
          <p:cNvCxnSpPr/>
          <p:nvPr/>
        </p:nvCxnSpPr>
        <p:spPr>
          <a:xfrm>
            <a:off x="5370830" y="2089150"/>
            <a:ext cx="0" cy="2286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8" name="直接箭头连接符 47"/>
          <p:cNvCxnSpPr/>
          <p:nvPr/>
        </p:nvCxnSpPr>
        <p:spPr>
          <a:xfrm flipH="true">
            <a:off x="5388610" y="2696845"/>
            <a:ext cx="3810" cy="25273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6" name="直接箭头连接符 55"/>
          <p:cNvCxnSpPr/>
          <p:nvPr/>
        </p:nvCxnSpPr>
        <p:spPr>
          <a:xfrm flipH="true">
            <a:off x="3766185" y="3711575"/>
            <a:ext cx="1270" cy="38544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7" name="直接箭头连接符 56"/>
          <p:cNvCxnSpPr/>
          <p:nvPr/>
        </p:nvCxnSpPr>
        <p:spPr>
          <a:xfrm>
            <a:off x="6854825" y="3721100"/>
            <a:ext cx="11430" cy="41021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8" name="直接箭头连接符 57"/>
          <p:cNvCxnSpPr>
            <a:stCxn id="20" idx="6"/>
          </p:cNvCxnSpPr>
          <p:nvPr/>
        </p:nvCxnSpPr>
        <p:spPr>
          <a:xfrm>
            <a:off x="5206365" y="4389755"/>
            <a:ext cx="654050" cy="2540"/>
          </a:xfrm>
          <a:prstGeom prst="straightConnector1">
            <a:avLst/>
          </a:prstGeom>
          <a:ln>
            <a:headEnd type="arrow" w="med" len="med"/>
            <a:tailEnd type="arrow" w="med" len="med"/>
          </a:ln>
        </p:spPr>
        <p:style>
          <a:lnRef idx="1">
            <a:schemeClr val="dk1"/>
          </a:lnRef>
          <a:fillRef idx="0">
            <a:schemeClr val="dk1"/>
          </a:fillRef>
          <a:effectRef idx="0">
            <a:schemeClr val="dk1"/>
          </a:effectRef>
          <a:fontRef idx="minor">
            <a:schemeClr val="tx1"/>
          </a:fontRef>
        </p:style>
      </p:cxnSp>
      <p:cxnSp>
        <p:nvCxnSpPr>
          <p:cNvPr id="59" name="直接箭头连接符 58"/>
          <p:cNvCxnSpPr/>
          <p:nvPr/>
        </p:nvCxnSpPr>
        <p:spPr>
          <a:xfrm>
            <a:off x="5394960" y="5885815"/>
            <a:ext cx="1905" cy="26924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0" name="直接连接符 59"/>
          <p:cNvCxnSpPr/>
          <p:nvPr/>
        </p:nvCxnSpPr>
        <p:spPr>
          <a:xfrm>
            <a:off x="3767455" y="5141595"/>
            <a:ext cx="3107055" cy="10160"/>
          </a:xfrm>
          <a:prstGeom prst="line">
            <a:avLst/>
          </a:prstGeom>
        </p:spPr>
        <p:style>
          <a:lnRef idx="1">
            <a:schemeClr val="dk1"/>
          </a:lnRef>
          <a:fillRef idx="0">
            <a:schemeClr val="dk1"/>
          </a:fillRef>
          <a:effectRef idx="0">
            <a:schemeClr val="dk1"/>
          </a:effectRef>
          <a:fontRef idx="minor">
            <a:schemeClr val="tx1"/>
          </a:fontRef>
        </p:style>
      </p:cxnSp>
      <p:cxnSp>
        <p:nvCxnSpPr>
          <p:cNvPr id="63" name="直接箭头连接符 62"/>
          <p:cNvCxnSpPr/>
          <p:nvPr/>
        </p:nvCxnSpPr>
        <p:spPr>
          <a:xfrm flipH="true">
            <a:off x="3766185" y="4727575"/>
            <a:ext cx="1270" cy="43561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4" name="直接箭头连接符 63"/>
          <p:cNvCxnSpPr/>
          <p:nvPr/>
        </p:nvCxnSpPr>
        <p:spPr>
          <a:xfrm>
            <a:off x="6866255" y="4658360"/>
            <a:ext cx="10160" cy="50482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5" name="直接连接符 64"/>
          <p:cNvCxnSpPr/>
          <p:nvPr/>
        </p:nvCxnSpPr>
        <p:spPr>
          <a:xfrm>
            <a:off x="3747770" y="3701415"/>
            <a:ext cx="3107055" cy="19685"/>
          </a:xfrm>
          <a:prstGeom prst="line">
            <a:avLst/>
          </a:prstGeom>
        </p:spPr>
        <p:style>
          <a:lnRef idx="1">
            <a:schemeClr val="dk1"/>
          </a:lnRef>
          <a:fillRef idx="0">
            <a:schemeClr val="dk1"/>
          </a:fillRef>
          <a:effectRef idx="0">
            <a:schemeClr val="dk1"/>
          </a:effectRef>
          <a:fontRef idx="minor">
            <a:schemeClr val="tx1"/>
          </a:fontRef>
        </p:style>
      </p:cxnSp>
      <p:cxnSp>
        <p:nvCxnSpPr>
          <p:cNvPr id="66" name="直接箭头连接符 65"/>
          <p:cNvCxnSpPr/>
          <p:nvPr/>
        </p:nvCxnSpPr>
        <p:spPr>
          <a:xfrm flipH="true">
            <a:off x="5392420" y="3418840"/>
            <a:ext cx="2540" cy="28511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
        <p:nvSpPr>
          <p:cNvPr id="67" name="文本框 66"/>
          <p:cNvSpPr txBox="true"/>
          <p:nvPr/>
        </p:nvSpPr>
        <p:spPr>
          <a:xfrm>
            <a:off x="2957195" y="101600"/>
            <a:ext cx="4876800" cy="368300"/>
          </a:xfrm>
          <a:prstGeom prst="rect">
            <a:avLst/>
          </a:prstGeom>
          <a:noFill/>
        </p:spPr>
        <p:txBody>
          <a:bodyPr wrap="square" rtlCol="0">
            <a:spAutoFit/>
          </a:bodyPr>
          <a:p>
            <a:pPr algn="ctr"/>
            <a:r>
              <a:rPr lang="zh-CN" altLang="en-US"/>
              <a:t>询价工作流程图</a:t>
            </a:r>
            <a:endParaRPr lang="zh-CN" altLang="en-US"/>
          </a:p>
        </p:txBody>
      </p:sp>
      <p:cxnSp>
        <p:nvCxnSpPr>
          <p:cNvPr id="68" name="直接箭头连接符 67"/>
          <p:cNvCxnSpPr/>
          <p:nvPr/>
        </p:nvCxnSpPr>
        <p:spPr>
          <a:xfrm>
            <a:off x="5396865" y="5155565"/>
            <a:ext cx="5080" cy="2286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9" name="直接箭头连接符 68"/>
          <p:cNvCxnSpPr>
            <a:stCxn id="12" idx="2"/>
          </p:cNvCxnSpPr>
          <p:nvPr/>
        </p:nvCxnSpPr>
        <p:spPr>
          <a:xfrm>
            <a:off x="5394325" y="6535420"/>
            <a:ext cx="2540" cy="3556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圆角矩形 13"/>
          <p:cNvSpPr/>
          <p:nvPr/>
        </p:nvSpPr>
        <p:spPr>
          <a:xfrm>
            <a:off x="3344545" y="421005"/>
            <a:ext cx="4549775" cy="37401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sz="800"/>
              <a:t>公告结束后组织开标</a:t>
            </a:r>
            <a:endParaRPr lang="zh-CN" sz="800"/>
          </a:p>
          <a:p>
            <a:pPr algn="ctr"/>
            <a:r>
              <a:rPr lang="zh-CN" sz="800"/>
              <a:t>（自公告发布后至开标不得少于</a:t>
            </a:r>
            <a:r>
              <a:rPr lang="en-US" altLang="zh-CN" sz="800"/>
              <a:t>3</a:t>
            </a:r>
            <a:r>
              <a:rPr lang="zh-CN" altLang="en-US" sz="800"/>
              <a:t>工作日</a:t>
            </a:r>
            <a:r>
              <a:rPr lang="zh-CN" sz="800"/>
              <a:t>）</a:t>
            </a:r>
            <a:endParaRPr lang="zh-CN" sz="800"/>
          </a:p>
        </p:txBody>
      </p:sp>
      <p:sp>
        <p:nvSpPr>
          <p:cNvPr id="15" name="圆角矩形 13"/>
          <p:cNvSpPr/>
          <p:nvPr/>
        </p:nvSpPr>
        <p:spPr>
          <a:xfrm>
            <a:off x="2668270" y="1602740"/>
            <a:ext cx="2616200" cy="42100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采购处室（单位）在财政部门专家库抽取专家                                                            </a:t>
            </a:r>
            <a:endParaRPr lang="zh-CN" altLang="en-US" sz="800"/>
          </a:p>
          <a:p>
            <a:pPr algn="ctr"/>
            <a:r>
              <a:rPr lang="zh-CN" altLang="en-US" sz="800"/>
              <a:t>（开标会议结束后或在开标会议开始前抽取专家）</a:t>
            </a:r>
            <a:endParaRPr lang="zh-CN" altLang="en-US" sz="800"/>
          </a:p>
        </p:txBody>
      </p:sp>
      <p:sp>
        <p:nvSpPr>
          <p:cNvPr id="16" name="圆角矩形 12"/>
          <p:cNvSpPr/>
          <p:nvPr/>
        </p:nvSpPr>
        <p:spPr>
          <a:xfrm>
            <a:off x="5955665" y="1602740"/>
            <a:ext cx="2443480" cy="50355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成立询价小组                                                                                   </a:t>
            </a:r>
            <a:endParaRPr lang="zh-CN" altLang="en-US" sz="800"/>
          </a:p>
          <a:p>
            <a:pPr algn="ctr"/>
            <a:r>
              <a:rPr lang="zh-CN" altLang="en-US" sz="800"/>
              <a:t>（询价小组由采购人代表和专家3人以上单数组成，其中专家的人数不得少于成员总数的三分之二）</a:t>
            </a:r>
            <a:endParaRPr lang="zh-CN" altLang="en-US" sz="800"/>
          </a:p>
        </p:txBody>
      </p:sp>
      <p:sp>
        <p:nvSpPr>
          <p:cNvPr id="17" name="椭圆 14"/>
          <p:cNvSpPr/>
          <p:nvPr/>
        </p:nvSpPr>
        <p:spPr>
          <a:xfrm>
            <a:off x="3347720" y="2694305"/>
            <a:ext cx="4433570" cy="620395"/>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确定成交供应商</a:t>
            </a:r>
            <a:endParaRPr lang="zh-CN" altLang="en-US" sz="800"/>
          </a:p>
          <a:p>
            <a:pPr algn="ctr"/>
            <a:r>
              <a:rPr lang="zh-CN" altLang="en-US" sz="800"/>
              <a:t>采购处室（单位）对资格审查合格的供应商进行价格比对，根据符合采购要求、质量和服务相等且报价最低的原则确定成交供应商</a:t>
            </a:r>
            <a:endParaRPr lang="zh-CN" altLang="en-US" sz="800"/>
          </a:p>
        </p:txBody>
      </p:sp>
      <p:sp>
        <p:nvSpPr>
          <p:cNvPr id="25" name="圆角矩形 24"/>
          <p:cNvSpPr/>
          <p:nvPr/>
        </p:nvSpPr>
        <p:spPr>
          <a:xfrm>
            <a:off x="3693795" y="3728720"/>
            <a:ext cx="3746500" cy="71310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en-US" altLang="zh-CN" sz="800">
                <a:sym typeface="+mn-ea"/>
              </a:rPr>
              <a:t>  </a:t>
            </a:r>
            <a:r>
              <a:rPr lang="zh-CN" altLang="en-US" sz="800">
                <a:sym typeface="+mn-ea"/>
              </a:rPr>
              <a:t>签订采购合同</a:t>
            </a:r>
            <a:endParaRPr lang="zh-CN" altLang="en-US" sz="800"/>
          </a:p>
          <a:p>
            <a:pPr algn="ctr"/>
            <a:r>
              <a:rPr lang="zh-CN" sz="800">
                <a:sym typeface="+mn-ea"/>
              </a:rPr>
              <a:t>（</a:t>
            </a:r>
            <a:r>
              <a:rPr sz="800">
                <a:sym typeface="+mn-ea"/>
              </a:rPr>
              <a:t>应当自中标通知书发出之日起30日内</a:t>
            </a:r>
            <a:r>
              <a:rPr lang="zh-CN" sz="800">
                <a:sym typeface="+mn-ea"/>
              </a:rPr>
              <a:t>签订合同</a:t>
            </a:r>
            <a:r>
              <a:rPr sz="800">
                <a:sym typeface="+mn-ea"/>
              </a:rPr>
              <a:t>，采购处室</a:t>
            </a:r>
            <a:r>
              <a:rPr lang="zh-CN" sz="800">
                <a:sym typeface="+mn-ea"/>
              </a:rPr>
              <a:t>（单位）须</a:t>
            </a:r>
            <a:r>
              <a:rPr sz="800">
                <a:sym typeface="+mn-ea"/>
              </a:rPr>
              <a:t>提交政策法规处审核并出具法律意见书后，提交主管厅领导与中标供应商签订正式采购合同</a:t>
            </a:r>
            <a:r>
              <a:rPr lang="zh-CN" altLang="en-US" sz="800">
                <a:sym typeface="+mn-ea"/>
              </a:rPr>
              <a:t>，采购合同自签订之日起</a:t>
            </a:r>
            <a:r>
              <a:rPr lang="en-US" altLang="zh-CN" sz="800">
                <a:sym typeface="+mn-ea"/>
              </a:rPr>
              <a:t>2</a:t>
            </a:r>
            <a:r>
              <a:rPr lang="zh-CN" altLang="en-US" sz="800">
                <a:sym typeface="+mn-ea"/>
              </a:rPr>
              <a:t>个工作日内由中标供应商在宁夏政府购买服务公共平台上传合同进行公示，按合同约定支付相关资金）</a:t>
            </a:r>
            <a:endParaRPr lang="zh-CN" altLang="en-US" sz="800"/>
          </a:p>
        </p:txBody>
      </p:sp>
      <p:sp>
        <p:nvSpPr>
          <p:cNvPr id="26" name="圆角矩形 25"/>
          <p:cNvSpPr/>
          <p:nvPr/>
        </p:nvSpPr>
        <p:spPr>
          <a:xfrm>
            <a:off x="3087370" y="4774565"/>
            <a:ext cx="4890770" cy="701040"/>
          </a:xfrm>
          <a:prstGeom prst="roundRect">
            <a:avLst/>
          </a:prstGeom>
          <a:solidFill>
            <a:schemeClr val="bg2">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800">
                <a:solidFill>
                  <a:schemeClr val="tx1"/>
                </a:solidFill>
              </a:rPr>
              <a:t>项目验收</a:t>
            </a:r>
            <a:endParaRPr lang="zh-CN" altLang="en-US" sz="800">
              <a:solidFill>
                <a:schemeClr val="tx1"/>
              </a:solidFill>
            </a:endParaRPr>
          </a:p>
          <a:p>
            <a:pPr algn="ctr"/>
            <a:r>
              <a:rPr lang="zh-CN" altLang="en-US" sz="800">
                <a:solidFill>
                  <a:schemeClr val="tx1"/>
                </a:solidFill>
              </a:rPr>
              <a:t>（项目完成30日内，采购处室（单位）要组织开展项目验收。对采购金额在300万元或货物技术参数简单、单一的项目由采购处室（单位）三人以上验收小组进行验收。对采购金额300-500万元、品种多、技术参数复杂的项目，制度验收方案、成立由采购处室、相关专家等五人以上的验收小组进行验收。参与验收的所有人员需在验收报告上签字确认。</a:t>
            </a:r>
            <a:r>
              <a:rPr lang="zh-CN" altLang="en-US" sz="800">
                <a:solidFill>
                  <a:schemeClr val="tx1"/>
                </a:solidFill>
                <a:sym typeface="+mn-ea"/>
              </a:rPr>
              <a:t>采购处室（单位）、招标代理机构在财政部门指定的媒体上传验收报告</a:t>
            </a:r>
            <a:r>
              <a:rPr lang="zh-CN" altLang="en-US" sz="800">
                <a:solidFill>
                  <a:schemeClr val="tx1"/>
                </a:solidFill>
              </a:rPr>
              <a:t>厅采购监督工作小组对验收报告进行复审）</a:t>
            </a:r>
            <a:endParaRPr lang="zh-CN" altLang="en-US" sz="800">
              <a:solidFill>
                <a:schemeClr val="tx1"/>
              </a:solidFill>
            </a:endParaRPr>
          </a:p>
        </p:txBody>
      </p:sp>
      <p:sp>
        <p:nvSpPr>
          <p:cNvPr id="27" name="圆角矩形 26"/>
          <p:cNvSpPr/>
          <p:nvPr/>
        </p:nvSpPr>
        <p:spPr>
          <a:xfrm>
            <a:off x="4302760" y="5978525"/>
            <a:ext cx="2460625" cy="61912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sz="800">
              <a:sym typeface="+mn-ea"/>
            </a:endParaRPr>
          </a:p>
          <a:p>
            <a:pPr algn="ctr"/>
            <a:r>
              <a:rPr lang="zh-CN" altLang="en-US" sz="800">
                <a:sym typeface="+mn-ea"/>
              </a:rPr>
              <a:t>采购处室（单位）申请支付资金                                                                   </a:t>
            </a:r>
            <a:endParaRPr lang="zh-CN" altLang="en-US" sz="800"/>
          </a:p>
          <a:p>
            <a:pPr algn="ctr"/>
            <a:r>
              <a:rPr lang="zh-CN" altLang="en-US" sz="800">
                <a:sym typeface="+mn-ea"/>
              </a:rPr>
              <a:t>（验收合格后采购处室（单位）向财务提交资料，支付剩余资金）</a:t>
            </a:r>
            <a:endParaRPr lang="zh-CN" altLang="en-US" sz="800"/>
          </a:p>
          <a:p>
            <a:pPr algn="ctr"/>
            <a:endParaRPr lang="zh-CN" altLang="en-US" sz="800"/>
          </a:p>
        </p:txBody>
      </p:sp>
      <p:cxnSp>
        <p:nvCxnSpPr>
          <p:cNvPr id="38" name="直接箭头连接符 37"/>
          <p:cNvCxnSpPr/>
          <p:nvPr/>
        </p:nvCxnSpPr>
        <p:spPr>
          <a:xfrm>
            <a:off x="5616575" y="7620"/>
            <a:ext cx="3810" cy="41338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9" name="直接箭头连接符 38"/>
          <p:cNvCxnSpPr>
            <a:endCxn id="16" idx="1"/>
          </p:cNvCxnSpPr>
          <p:nvPr/>
        </p:nvCxnSpPr>
        <p:spPr>
          <a:xfrm>
            <a:off x="5284470" y="1844040"/>
            <a:ext cx="671195" cy="10795"/>
          </a:xfrm>
          <a:prstGeom prst="straightConnector1">
            <a:avLst/>
          </a:prstGeom>
          <a:ln>
            <a:headEnd type="arrow" w="med" len="med"/>
            <a:tailEnd type="arrow" w="med" len="med"/>
          </a:ln>
        </p:spPr>
        <p:style>
          <a:lnRef idx="1">
            <a:schemeClr val="dk1"/>
          </a:lnRef>
          <a:fillRef idx="0">
            <a:schemeClr val="dk1"/>
          </a:fillRef>
          <a:effectRef idx="0">
            <a:schemeClr val="dk1"/>
          </a:effectRef>
          <a:fontRef idx="minor">
            <a:schemeClr val="tx1"/>
          </a:fontRef>
        </p:style>
      </p:cxnSp>
      <p:cxnSp>
        <p:nvCxnSpPr>
          <p:cNvPr id="51" name="直接箭头连接符 50"/>
          <p:cNvCxnSpPr/>
          <p:nvPr/>
        </p:nvCxnSpPr>
        <p:spPr>
          <a:xfrm flipH="true">
            <a:off x="5565775" y="3306445"/>
            <a:ext cx="1905" cy="37846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2" name="直接箭头连接符 51"/>
          <p:cNvCxnSpPr/>
          <p:nvPr/>
        </p:nvCxnSpPr>
        <p:spPr>
          <a:xfrm flipH="true">
            <a:off x="5547995" y="4424045"/>
            <a:ext cx="635" cy="34480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3" name="直接箭头连接符 52"/>
          <p:cNvCxnSpPr/>
          <p:nvPr/>
        </p:nvCxnSpPr>
        <p:spPr>
          <a:xfrm>
            <a:off x="5541010" y="5588000"/>
            <a:ext cx="4445" cy="3937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4" name="直接箭头连接符 53"/>
          <p:cNvCxnSpPr/>
          <p:nvPr/>
        </p:nvCxnSpPr>
        <p:spPr>
          <a:xfrm>
            <a:off x="3976370" y="2033270"/>
            <a:ext cx="3175" cy="37465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5" name="直接箭头连接符 54"/>
          <p:cNvCxnSpPr/>
          <p:nvPr/>
        </p:nvCxnSpPr>
        <p:spPr>
          <a:xfrm>
            <a:off x="7139305" y="1240155"/>
            <a:ext cx="11430" cy="34480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 name="直接连接符 2"/>
          <p:cNvCxnSpPr/>
          <p:nvPr/>
        </p:nvCxnSpPr>
        <p:spPr>
          <a:xfrm flipV="true">
            <a:off x="3945255" y="1220470"/>
            <a:ext cx="3205480" cy="19685"/>
          </a:xfrm>
          <a:prstGeom prst="line">
            <a:avLst/>
          </a:prstGeom>
        </p:spPr>
        <p:style>
          <a:lnRef idx="1">
            <a:schemeClr val="dk1"/>
          </a:lnRef>
          <a:fillRef idx="0">
            <a:schemeClr val="dk1"/>
          </a:fillRef>
          <a:effectRef idx="0">
            <a:schemeClr val="dk1"/>
          </a:effectRef>
          <a:fontRef idx="minor">
            <a:schemeClr val="tx1"/>
          </a:fontRef>
        </p:style>
      </p:cxnSp>
      <p:cxnSp>
        <p:nvCxnSpPr>
          <p:cNvPr id="68" name="直接箭头连接符 67"/>
          <p:cNvCxnSpPr/>
          <p:nvPr/>
        </p:nvCxnSpPr>
        <p:spPr>
          <a:xfrm>
            <a:off x="5622290" y="795020"/>
            <a:ext cx="12065" cy="44513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 name="直接连接符 5"/>
          <p:cNvCxnSpPr/>
          <p:nvPr/>
        </p:nvCxnSpPr>
        <p:spPr>
          <a:xfrm>
            <a:off x="3955415" y="2407920"/>
            <a:ext cx="3155950" cy="5715"/>
          </a:xfrm>
          <a:prstGeom prst="line">
            <a:avLst/>
          </a:prstGeom>
        </p:spPr>
        <p:style>
          <a:lnRef idx="1">
            <a:schemeClr val="dk1"/>
          </a:lnRef>
          <a:fillRef idx="0">
            <a:schemeClr val="dk1"/>
          </a:fillRef>
          <a:effectRef idx="0">
            <a:schemeClr val="dk1"/>
          </a:effectRef>
          <a:fontRef idx="minor">
            <a:schemeClr val="tx1"/>
          </a:fontRef>
        </p:style>
      </p:cxnSp>
      <p:cxnSp>
        <p:nvCxnSpPr>
          <p:cNvPr id="7" name="直接箭头连接符 6"/>
          <p:cNvCxnSpPr/>
          <p:nvPr/>
        </p:nvCxnSpPr>
        <p:spPr>
          <a:xfrm flipH="true">
            <a:off x="7100570" y="2115820"/>
            <a:ext cx="3175" cy="2921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8" name="直接箭头连接符 7"/>
          <p:cNvCxnSpPr/>
          <p:nvPr/>
        </p:nvCxnSpPr>
        <p:spPr>
          <a:xfrm>
            <a:off x="3954780" y="1240155"/>
            <a:ext cx="1270" cy="36258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9" name="直接箭头连接符 8"/>
          <p:cNvCxnSpPr>
            <a:endCxn id="17" idx="0"/>
          </p:cNvCxnSpPr>
          <p:nvPr/>
        </p:nvCxnSpPr>
        <p:spPr>
          <a:xfrm flipH="true">
            <a:off x="5564505" y="2432685"/>
            <a:ext cx="7620" cy="26162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圆角矩形 4"/>
          <p:cNvSpPr/>
          <p:nvPr/>
        </p:nvSpPr>
        <p:spPr>
          <a:xfrm rot="10800000" flipV="true">
            <a:off x="5686425" y="527685"/>
            <a:ext cx="2847975" cy="249555"/>
          </a:xfrm>
          <a:prstGeom prst="roundRect">
            <a:avLst/>
          </a:prstGeom>
          <a:solidFill>
            <a:schemeClr val="bg2">
              <a:lumMod val="85000"/>
            </a:schemeClr>
          </a:solidFill>
        </p:spPr>
        <p:style>
          <a:lnRef idx="2">
            <a:schemeClr val="dk1"/>
          </a:lnRef>
          <a:fillRef idx="1">
            <a:schemeClr val="lt1"/>
          </a:fillRef>
          <a:effectRef idx="0">
            <a:schemeClr val="dk1"/>
          </a:effectRef>
          <a:fontRef idx="minor">
            <a:schemeClr val="dk1"/>
          </a:fontRef>
        </p:style>
        <p:txBody>
          <a:bodyPr/>
          <a:p>
            <a:pPr algn="ctr"/>
            <a:r>
              <a:rPr lang="zh-CN" altLang="en-US" sz="800"/>
              <a:t>采购处室（单位）同步编制采购采购需求、采购实施计划</a:t>
            </a:r>
            <a:endParaRPr lang="zh-CN" altLang="en-US" sz="800"/>
          </a:p>
        </p:txBody>
      </p:sp>
      <p:sp>
        <p:nvSpPr>
          <p:cNvPr id="3" name="圆角矩形 5"/>
          <p:cNvSpPr/>
          <p:nvPr/>
        </p:nvSpPr>
        <p:spPr>
          <a:xfrm>
            <a:off x="6213475" y="1061720"/>
            <a:ext cx="2067560" cy="17970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厅采购监督小组审核签字</a:t>
            </a:r>
            <a:endParaRPr lang="zh-CN" altLang="en-US" sz="800"/>
          </a:p>
        </p:txBody>
      </p:sp>
      <p:sp>
        <p:nvSpPr>
          <p:cNvPr id="4" name="圆角矩形 6"/>
          <p:cNvSpPr/>
          <p:nvPr/>
        </p:nvSpPr>
        <p:spPr>
          <a:xfrm rot="10800000" flipV="true">
            <a:off x="2591435" y="1525270"/>
            <a:ext cx="5415280" cy="21399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活动（工作）方案、采购需求、项目采购实施计划同时提请分管厅领导召开专题会研究</a:t>
            </a:r>
            <a:endParaRPr lang="zh-CN" altLang="en-US" sz="800"/>
          </a:p>
        </p:txBody>
      </p:sp>
      <p:sp>
        <p:nvSpPr>
          <p:cNvPr id="5" name="圆角矩形 4"/>
          <p:cNvSpPr/>
          <p:nvPr/>
        </p:nvSpPr>
        <p:spPr>
          <a:xfrm>
            <a:off x="2776855" y="1958340"/>
            <a:ext cx="5053965" cy="235585"/>
          </a:xfrm>
          <a:prstGeom prst="roundRect">
            <a:avLst/>
          </a:prstGeom>
          <a:solidFill>
            <a:schemeClr val="bg2">
              <a:lumMod val="85000"/>
            </a:schemeClr>
          </a:solidFill>
          <a:ln>
            <a:solidFill>
              <a:schemeClr val="tx1"/>
            </a:solidFill>
          </a:ln>
        </p:spPr>
        <p:style>
          <a:lnRef idx="1">
            <a:schemeClr val="accent3"/>
          </a:lnRef>
          <a:fillRef idx="2">
            <a:schemeClr val="accent3"/>
          </a:fillRef>
          <a:effectRef idx="1">
            <a:schemeClr val="accent3"/>
          </a:effectRef>
          <a:fontRef idx="minor">
            <a:schemeClr val="dk1"/>
          </a:fontRef>
        </p:style>
        <p:txBody>
          <a:bodyPr/>
          <a:p>
            <a:pPr algn="ctr"/>
            <a:r>
              <a:rPr lang="zh-CN" altLang="en-US" sz="800"/>
              <a:t>活动（工作）方案、采购需求、项目采购实施计划提请厅党组会议研究审定</a:t>
            </a:r>
            <a:endParaRPr lang="zh-CN" altLang="en-US" sz="800"/>
          </a:p>
        </p:txBody>
      </p:sp>
      <p:sp>
        <p:nvSpPr>
          <p:cNvPr id="11" name="圆角矩形 7"/>
          <p:cNvSpPr/>
          <p:nvPr/>
        </p:nvSpPr>
        <p:spPr>
          <a:xfrm>
            <a:off x="3023870" y="2455545"/>
            <a:ext cx="4559300" cy="36195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采购处室（单位）选择代理机构 </a:t>
            </a:r>
            <a:endParaRPr lang="zh-CN" altLang="en-US" sz="800"/>
          </a:p>
          <a:p>
            <a:pPr algn="ctr"/>
            <a:r>
              <a:rPr lang="zh-CN" altLang="en-US" sz="800"/>
              <a:t>（采购处室(单位)在厅机关监督小组见证下随机抽取招标代理机构</a:t>
            </a:r>
            <a:endParaRPr lang="zh-CN" altLang="en-US" sz="800"/>
          </a:p>
        </p:txBody>
      </p:sp>
      <p:sp>
        <p:nvSpPr>
          <p:cNvPr id="13" name="圆角矩形 12"/>
          <p:cNvSpPr/>
          <p:nvPr/>
        </p:nvSpPr>
        <p:spPr>
          <a:xfrm>
            <a:off x="2054225" y="527685"/>
            <a:ext cx="2809875" cy="334645"/>
          </a:xfrm>
          <a:prstGeom prst="roundRect">
            <a:avLst/>
          </a:prstGeom>
          <a:solidFill>
            <a:schemeClr val="bg2">
              <a:lumMod val="85000"/>
            </a:schemeClr>
          </a:solidFill>
        </p:spPr>
        <p:style>
          <a:lnRef idx="2">
            <a:schemeClr val="dk1"/>
          </a:lnRef>
          <a:fillRef idx="1">
            <a:schemeClr val="lt1"/>
          </a:fillRef>
          <a:effectRef idx="0">
            <a:schemeClr val="dk1"/>
          </a:effectRef>
          <a:fontRef idx="minor">
            <a:schemeClr val="dk1"/>
          </a:fontRef>
        </p:style>
        <p:txBody>
          <a:bodyPr rtlCol="0" anchor="ctr"/>
          <a:p>
            <a:pPr algn="ctr"/>
            <a:r>
              <a:rPr lang="zh-CN" altLang="en-US" sz="800"/>
              <a:t>采购处室(单位)编制活动（工作）方案（含采购方式、预算情况）</a:t>
            </a:r>
            <a:endParaRPr lang="zh-CN" altLang="en-US" sz="800"/>
          </a:p>
        </p:txBody>
      </p:sp>
      <p:sp>
        <p:nvSpPr>
          <p:cNvPr id="20" name="椭圆 19"/>
          <p:cNvSpPr/>
          <p:nvPr/>
        </p:nvSpPr>
        <p:spPr>
          <a:xfrm>
            <a:off x="2011045" y="3525520"/>
            <a:ext cx="3093720" cy="572770"/>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zh-CN" altLang="en-US" sz="800"/>
              <a:t>财务处代编采购计划并向自治区财政厅报送 </a:t>
            </a:r>
            <a:endParaRPr lang="zh-CN" altLang="en-US" sz="800"/>
          </a:p>
          <a:p>
            <a:pPr algn="ctr"/>
            <a:r>
              <a:rPr lang="zh-CN" altLang="en-US" sz="800"/>
              <a:t>（报送集中采购目录内及分散采购限额标准以上的项目</a:t>
            </a:r>
            <a:r>
              <a:rPr lang="en-US" altLang="zh-CN" sz="800"/>
              <a:t>,</a:t>
            </a:r>
            <a:r>
              <a:rPr lang="zh-CN" altLang="en-US" sz="800"/>
              <a:t>严格按照财政部门发布《集中采购目录及标准》及限额标准执行）</a:t>
            </a:r>
            <a:endParaRPr lang="zh-CN" altLang="en-US" sz="800"/>
          </a:p>
        </p:txBody>
      </p:sp>
      <p:sp>
        <p:nvSpPr>
          <p:cNvPr id="23" name="椭圆 22"/>
          <p:cNvSpPr/>
          <p:nvPr/>
        </p:nvSpPr>
        <p:spPr>
          <a:xfrm>
            <a:off x="5686425" y="3573780"/>
            <a:ext cx="2465070" cy="456565"/>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sz="800"/>
          </a:p>
          <a:p>
            <a:pPr algn="ctr"/>
            <a:endParaRPr lang="zh-CN" altLang="en-US" sz="800"/>
          </a:p>
          <a:p>
            <a:pPr algn="ctr"/>
            <a:r>
              <a:rPr lang="zh-CN" altLang="en-US" sz="800"/>
              <a:t>采购处室（单位）与代理机构签订代理协议                </a:t>
            </a:r>
            <a:endParaRPr lang="zh-CN" altLang="en-US" sz="800"/>
          </a:p>
          <a:p>
            <a:pPr algn="ctr"/>
            <a:endParaRPr lang="zh-CN" altLang="en-US" sz="800"/>
          </a:p>
        </p:txBody>
      </p:sp>
      <p:sp>
        <p:nvSpPr>
          <p:cNvPr id="35" name="圆角矩形 9"/>
          <p:cNvSpPr/>
          <p:nvPr/>
        </p:nvSpPr>
        <p:spPr>
          <a:xfrm>
            <a:off x="3638550" y="4756785"/>
            <a:ext cx="3600450" cy="410210"/>
          </a:xfrm>
          <a:prstGeom prst="diamond">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招标代理机构编制招标文件</a:t>
            </a:r>
            <a:endParaRPr lang="zh-CN" altLang="en-US" sz="1000"/>
          </a:p>
        </p:txBody>
      </p:sp>
      <p:cxnSp>
        <p:nvCxnSpPr>
          <p:cNvPr id="41" name="直接箭头连接符 40"/>
          <p:cNvCxnSpPr/>
          <p:nvPr/>
        </p:nvCxnSpPr>
        <p:spPr>
          <a:xfrm>
            <a:off x="3767455" y="940435"/>
            <a:ext cx="0" cy="53276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2" name="直接箭头连接符 41"/>
          <p:cNvCxnSpPr/>
          <p:nvPr/>
        </p:nvCxnSpPr>
        <p:spPr>
          <a:xfrm>
            <a:off x="7238365" y="770890"/>
            <a:ext cx="8890" cy="29083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6" name="直接箭头连接符 45"/>
          <p:cNvCxnSpPr>
            <a:stCxn id="3" idx="2"/>
          </p:cNvCxnSpPr>
          <p:nvPr/>
        </p:nvCxnSpPr>
        <p:spPr>
          <a:xfrm>
            <a:off x="7247255" y="1241425"/>
            <a:ext cx="12700" cy="25146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7" name="直接箭头连接符 46"/>
          <p:cNvCxnSpPr/>
          <p:nvPr/>
        </p:nvCxnSpPr>
        <p:spPr>
          <a:xfrm flipH="true">
            <a:off x="5469890" y="1739265"/>
            <a:ext cx="3810" cy="21907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8" name="直接箭头连接符 47"/>
          <p:cNvCxnSpPr/>
          <p:nvPr/>
        </p:nvCxnSpPr>
        <p:spPr>
          <a:xfrm>
            <a:off x="5429885" y="2193290"/>
            <a:ext cx="10795" cy="26225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6" name="直接箭头连接符 55"/>
          <p:cNvCxnSpPr/>
          <p:nvPr/>
        </p:nvCxnSpPr>
        <p:spPr>
          <a:xfrm flipH="true">
            <a:off x="3656330" y="3179445"/>
            <a:ext cx="2540" cy="34163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7" name="直接箭头连接符 56"/>
          <p:cNvCxnSpPr/>
          <p:nvPr/>
        </p:nvCxnSpPr>
        <p:spPr>
          <a:xfrm>
            <a:off x="7259320" y="3199130"/>
            <a:ext cx="0" cy="40449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8" name="直接箭头连接符 57"/>
          <p:cNvCxnSpPr>
            <a:endCxn id="23" idx="2"/>
          </p:cNvCxnSpPr>
          <p:nvPr/>
        </p:nvCxnSpPr>
        <p:spPr>
          <a:xfrm>
            <a:off x="5104765" y="3801745"/>
            <a:ext cx="581660" cy="635"/>
          </a:xfrm>
          <a:prstGeom prst="straightConnector1">
            <a:avLst/>
          </a:prstGeom>
          <a:ln>
            <a:headEnd type="arrow" w="med" len="med"/>
            <a:tailEnd type="arrow" w="med" len="med"/>
          </a:ln>
        </p:spPr>
        <p:style>
          <a:lnRef idx="1">
            <a:schemeClr val="dk1"/>
          </a:lnRef>
          <a:fillRef idx="0">
            <a:schemeClr val="dk1"/>
          </a:fillRef>
          <a:effectRef idx="0">
            <a:schemeClr val="dk1"/>
          </a:effectRef>
          <a:fontRef idx="minor">
            <a:schemeClr val="tx1"/>
          </a:fontRef>
        </p:style>
      </p:cxnSp>
      <p:cxnSp>
        <p:nvCxnSpPr>
          <p:cNvPr id="59" name="直接箭头连接符 58"/>
          <p:cNvCxnSpPr>
            <a:stCxn id="35" idx="2"/>
          </p:cNvCxnSpPr>
          <p:nvPr/>
        </p:nvCxnSpPr>
        <p:spPr>
          <a:xfrm flipH="true">
            <a:off x="5433060" y="5166995"/>
            <a:ext cx="5715" cy="37274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0" name="直接连接符 59"/>
          <p:cNvCxnSpPr/>
          <p:nvPr/>
        </p:nvCxnSpPr>
        <p:spPr>
          <a:xfrm flipV="true">
            <a:off x="3619500" y="4421505"/>
            <a:ext cx="3669665" cy="19685"/>
          </a:xfrm>
          <a:prstGeom prst="line">
            <a:avLst/>
          </a:prstGeom>
        </p:spPr>
        <p:style>
          <a:lnRef idx="1">
            <a:schemeClr val="dk1"/>
          </a:lnRef>
          <a:fillRef idx="0">
            <a:schemeClr val="dk1"/>
          </a:fillRef>
          <a:effectRef idx="0">
            <a:schemeClr val="dk1"/>
          </a:effectRef>
          <a:fontRef idx="minor">
            <a:schemeClr val="tx1"/>
          </a:fontRef>
        </p:style>
      </p:cxnSp>
      <p:cxnSp>
        <p:nvCxnSpPr>
          <p:cNvPr id="63" name="直接箭头连接符 62"/>
          <p:cNvCxnSpPr/>
          <p:nvPr/>
        </p:nvCxnSpPr>
        <p:spPr>
          <a:xfrm>
            <a:off x="3646170" y="4098290"/>
            <a:ext cx="12700" cy="32321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4" name="直接箭头连接符 63"/>
          <p:cNvCxnSpPr/>
          <p:nvPr/>
        </p:nvCxnSpPr>
        <p:spPr>
          <a:xfrm>
            <a:off x="7257415" y="4072890"/>
            <a:ext cx="1905" cy="3683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5" name="直接连接符 64"/>
          <p:cNvCxnSpPr/>
          <p:nvPr/>
        </p:nvCxnSpPr>
        <p:spPr>
          <a:xfrm>
            <a:off x="3653155" y="3183890"/>
            <a:ext cx="3604260" cy="0"/>
          </a:xfrm>
          <a:prstGeom prst="line">
            <a:avLst/>
          </a:prstGeom>
        </p:spPr>
        <p:style>
          <a:lnRef idx="1">
            <a:schemeClr val="dk1"/>
          </a:lnRef>
          <a:fillRef idx="0">
            <a:schemeClr val="dk1"/>
          </a:fillRef>
          <a:effectRef idx="0">
            <a:schemeClr val="dk1"/>
          </a:effectRef>
          <a:fontRef idx="minor">
            <a:schemeClr val="tx1"/>
          </a:fontRef>
        </p:style>
      </p:cxnSp>
      <p:cxnSp>
        <p:nvCxnSpPr>
          <p:cNvPr id="66" name="直接箭头连接符 65"/>
          <p:cNvCxnSpPr/>
          <p:nvPr/>
        </p:nvCxnSpPr>
        <p:spPr>
          <a:xfrm flipH="true">
            <a:off x="5411470" y="2817495"/>
            <a:ext cx="3175" cy="36512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
        <p:nvSpPr>
          <p:cNvPr id="67" name="文本框 66"/>
          <p:cNvSpPr txBox="true"/>
          <p:nvPr/>
        </p:nvSpPr>
        <p:spPr>
          <a:xfrm>
            <a:off x="3376295" y="12065"/>
            <a:ext cx="4876800" cy="368300"/>
          </a:xfrm>
          <a:prstGeom prst="rect">
            <a:avLst/>
          </a:prstGeom>
          <a:noFill/>
        </p:spPr>
        <p:txBody>
          <a:bodyPr wrap="square" rtlCol="0">
            <a:spAutoFit/>
          </a:bodyPr>
          <a:p>
            <a:pPr algn="ctr"/>
            <a:r>
              <a:rPr lang="zh-CN" altLang="en-US"/>
              <a:t>邀请招标工作流程图</a:t>
            </a:r>
            <a:endParaRPr lang="zh-CN" altLang="en-US"/>
          </a:p>
        </p:txBody>
      </p:sp>
      <p:cxnSp>
        <p:nvCxnSpPr>
          <p:cNvPr id="68" name="直接箭头连接符 67"/>
          <p:cNvCxnSpPr/>
          <p:nvPr/>
        </p:nvCxnSpPr>
        <p:spPr>
          <a:xfrm flipH="true">
            <a:off x="5427980" y="4441190"/>
            <a:ext cx="1905" cy="31559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
        <p:nvSpPr>
          <p:cNvPr id="6" name="圆角矩形 5"/>
          <p:cNvSpPr/>
          <p:nvPr/>
        </p:nvSpPr>
        <p:spPr>
          <a:xfrm>
            <a:off x="3585845" y="5549900"/>
            <a:ext cx="3619500" cy="72390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zh-CN" altLang="en-US" sz="800"/>
              <a:t>邀请供应商</a:t>
            </a:r>
            <a:endParaRPr lang="zh-CN" altLang="en-US" sz="800"/>
          </a:p>
          <a:p>
            <a:pPr algn="ctr"/>
            <a:r>
              <a:rPr lang="zh-CN" altLang="en-US" sz="800"/>
              <a:t>（采购处室（单位）招标代理机构通过三种方式产生符合资格条件的供应商：</a:t>
            </a:r>
            <a:r>
              <a:rPr lang="en-US" altLang="zh-CN" sz="800"/>
              <a:t>1.</a:t>
            </a:r>
            <a:r>
              <a:rPr lang="zh-CN" altLang="en-US" sz="800"/>
              <a:t>以发布资格预审公布征集；</a:t>
            </a:r>
            <a:r>
              <a:rPr lang="en-US" altLang="zh-CN" sz="800"/>
              <a:t>2.</a:t>
            </a:r>
            <a:r>
              <a:rPr lang="zh-CN" altLang="en-US" sz="800"/>
              <a:t>从省级以上的财政部门建立的供应商库中；</a:t>
            </a:r>
            <a:r>
              <a:rPr lang="en-US" altLang="zh-CN" sz="800"/>
              <a:t>3.</a:t>
            </a:r>
            <a:r>
              <a:rPr lang="zh-CN" altLang="en-US" sz="800"/>
              <a:t>采购处室（单位））以书面形式推荐产生符合资格条件的供应商名单）</a:t>
            </a:r>
            <a:endParaRPr lang="zh-CN" altLang="en-US" sz="800"/>
          </a:p>
        </p:txBody>
      </p:sp>
      <p:cxnSp>
        <p:nvCxnSpPr>
          <p:cNvPr id="7" name="直接箭头连接符 6"/>
          <p:cNvCxnSpPr/>
          <p:nvPr/>
        </p:nvCxnSpPr>
        <p:spPr>
          <a:xfrm flipH="true">
            <a:off x="5451475" y="6332220"/>
            <a:ext cx="5715" cy="27368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圆角矩形 13"/>
          <p:cNvSpPr/>
          <p:nvPr/>
        </p:nvSpPr>
        <p:spPr>
          <a:xfrm>
            <a:off x="3498215" y="433705"/>
            <a:ext cx="4287520" cy="36131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招标代理机构发售招标文件                                                                          </a:t>
            </a:r>
            <a:endParaRPr lang="zh-CN" altLang="en-US" sz="800"/>
          </a:p>
          <a:p>
            <a:pPr algn="ctr"/>
            <a:r>
              <a:rPr lang="zh-CN" altLang="en-US" sz="800"/>
              <a:t>（自</a:t>
            </a:r>
            <a:r>
              <a:rPr lang="zh-CN" altLang="en-US" sz="800">
                <a:sym typeface="+mn-ea"/>
              </a:rPr>
              <a:t>发售招标文件</a:t>
            </a:r>
            <a:r>
              <a:rPr lang="zh-CN" altLang="en-US" sz="800"/>
              <a:t>之日起至开标不得少于</a:t>
            </a:r>
            <a:r>
              <a:rPr lang="en-US" altLang="zh-CN" sz="800"/>
              <a:t>20</a:t>
            </a:r>
            <a:r>
              <a:rPr lang="zh-CN" altLang="en-US" sz="800"/>
              <a:t>日）</a:t>
            </a:r>
            <a:endParaRPr lang="zh-CN" altLang="en-US" sz="900"/>
          </a:p>
        </p:txBody>
      </p:sp>
      <p:sp>
        <p:nvSpPr>
          <p:cNvPr id="15" name="圆角矩形 13"/>
          <p:cNvSpPr/>
          <p:nvPr/>
        </p:nvSpPr>
        <p:spPr>
          <a:xfrm>
            <a:off x="2702560" y="1323975"/>
            <a:ext cx="2534285" cy="45847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采购处室（单位）在财政部门专家库抽取专家                                                            </a:t>
            </a:r>
            <a:endParaRPr lang="zh-CN" altLang="en-US" sz="800"/>
          </a:p>
          <a:p>
            <a:pPr algn="ctr"/>
            <a:r>
              <a:rPr lang="zh-CN" altLang="en-US" sz="800"/>
              <a:t>（开标会议结束后或在开标会议开始前抽取专家）</a:t>
            </a:r>
            <a:endParaRPr lang="zh-CN" altLang="en-US" sz="800"/>
          </a:p>
        </p:txBody>
      </p:sp>
      <p:sp>
        <p:nvSpPr>
          <p:cNvPr id="16" name="圆角矩形 12"/>
          <p:cNvSpPr/>
          <p:nvPr/>
        </p:nvSpPr>
        <p:spPr>
          <a:xfrm>
            <a:off x="5984240" y="1308735"/>
            <a:ext cx="2609850" cy="51308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成立</a:t>
            </a:r>
            <a:r>
              <a:rPr lang="zh-CN" altLang="en-US" sz="800">
                <a:sym typeface="+mn-ea"/>
              </a:rPr>
              <a:t>评标委员会</a:t>
            </a:r>
            <a:r>
              <a:rPr lang="zh-CN" altLang="en-US" sz="800"/>
              <a:t>                                                                                 </a:t>
            </a:r>
            <a:endParaRPr lang="zh-CN" altLang="en-US" sz="800"/>
          </a:p>
          <a:p>
            <a:pPr algn="ctr"/>
            <a:r>
              <a:rPr lang="zh-CN" altLang="en-US" sz="800"/>
              <a:t>（评标委员会由采购人代表和专家共同组成，数量为</a:t>
            </a:r>
            <a:r>
              <a:rPr lang="en-US" altLang="zh-CN" sz="800"/>
              <a:t>5</a:t>
            </a:r>
            <a:r>
              <a:rPr lang="zh-CN" altLang="en-US" sz="800"/>
              <a:t>人及</a:t>
            </a:r>
            <a:r>
              <a:rPr lang="en-US" altLang="zh-CN" sz="800"/>
              <a:t>5</a:t>
            </a:r>
            <a:r>
              <a:rPr lang="zh-CN" altLang="en-US" sz="800"/>
              <a:t>人以上单数，其中社会专家不得低于三分之二</a:t>
            </a:r>
            <a:r>
              <a:rPr lang="en-US" altLang="zh-CN" sz="800"/>
              <a:t>)</a:t>
            </a:r>
            <a:endParaRPr lang="zh-CN" altLang="en-US" sz="800"/>
          </a:p>
        </p:txBody>
      </p:sp>
      <p:sp>
        <p:nvSpPr>
          <p:cNvPr id="17" name="椭圆 14"/>
          <p:cNvSpPr/>
          <p:nvPr/>
        </p:nvSpPr>
        <p:spPr>
          <a:xfrm>
            <a:off x="3573780" y="2368550"/>
            <a:ext cx="4128770" cy="703580"/>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确定中标供应商</a:t>
            </a:r>
            <a:endParaRPr lang="zh-CN" altLang="en-US" sz="800"/>
          </a:p>
          <a:p>
            <a:pPr algn="ctr"/>
            <a:r>
              <a:rPr lang="zh-CN" altLang="en-US" sz="800"/>
              <a:t>由评标委员会推荐中标供应商，招标代理机构在指定媒体发布公示，公告结束后向供应商发放中标通知书（公示期限</a:t>
            </a:r>
            <a:r>
              <a:rPr lang="en-US" altLang="zh-CN" sz="800"/>
              <a:t>1</a:t>
            </a:r>
            <a:r>
              <a:rPr lang="zh-CN" altLang="en-US" sz="800"/>
              <a:t>个工作日）</a:t>
            </a:r>
            <a:endParaRPr lang="zh-CN" altLang="en-US" sz="800"/>
          </a:p>
        </p:txBody>
      </p:sp>
      <p:sp>
        <p:nvSpPr>
          <p:cNvPr id="25" name="圆角矩形 24"/>
          <p:cNvSpPr/>
          <p:nvPr/>
        </p:nvSpPr>
        <p:spPr>
          <a:xfrm>
            <a:off x="3660775" y="3542030"/>
            <a:ext cx="4030980" cy="78930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en-US" altLang="zh-CN" sz="800">
                <a:sym typeface="+mn-ea"/>
              </a:rPr>
              <a:t>  </a:t>
            </a:r>
            <a:r>
              <a:rPr lang="zh-CN" altLang="en-US" sz="800">
                <a:sym typeface="+mn-ea"/>
              </a:rPr>
              <a:t>签订采购合同</a:t>
            </a:r>
            <a:endParaRPr lang="zh-CN" altLang="en-US" sz="800"/>
          </a:p>
          <a:p>
            <a:pPr algn="ctr"/>
            <a:r>
              <a:rPr lang="zh-CN" sz="800">
                <a:sym typeface="+mn-ea"/>
              </a:rPr>
              <a:t>（</a:t>
            </a:r>
            <a:r>
              <a:rPr sz="800">
                <a:sym typeface="+mn-ea"/>
              </a:rPr>
              <a:t>应当自中标通知书发出之日起30日内</a:t>
            </a:r>
            <a:r>
              <a:rPr lang="zh-CN" sz="800">
                <a:sym typeface="+mn-ea"/>
              </a:rPr>
              <a:t>签订合同</a:t>
            </a:r>
            <a:r>
              <a:rPr sz="800">
                <a:sym typeface="+mn-ea"/>
              </a:rPr>
              <a:t>，采购处室</a:t>
            </a:r>
            <a:r>
              <a:rPr lang="zh-CN" sz="800">
                <a:sym typeface="+mn-ea"/>
              </a:rPr>
              <a:t>（单位）须</a:t>
            </a:r>
            <a:r>
              <a:rPr sz="800">
                <a:sym typeface="+mn-ea"/>
              </a:rPr>
              <a:t>提交政策法规处审核并出具法律意见书后，提交主管厅领导与中标供应商签订正式采购合同</a:t>
            </a:r>
            <a:r>
              <a:rPr lang="zh-CN" altLang="en-US" sz="800">
                <a:sym typeface="+mn-ea"/>
              </a:rPr>
              <a:t>，采购合同自签订之日起</a:t>
            </a:r>
            <a:r>
              <a:rPr lang="en-US" altLang="zh-CN" sz="800">
                <a:sym typeface="+mn-ea"/>
              </a:rPr>
              <a:t>2</a:t>
            </a:r>
            <a:r>
              <a:rPr lang="zh-CN" altLang="en-US" sz="800">
                <a:sym typeface="+mn-ea"/>
              </a:rPr>
              <a:t>个工作日内由中标供应商在宁夏政府购买服务公共平台上传合同进行公示，按合同约定支付相关资金）</a:t>
            </a:r>
            <a:endParaRPr lang="zh-CN" altLang="en-US" sz="800"/>
          </a:p>
        </p:txBody>
      </p:sp>
      <p:sp>
        <p:nvSpPr>
          <p:cNvPr id="26" name="圆角矩形 25"/>
          <p:cNvSpPr/>
          <p:nvPr/>
        </p:nvSpPr>
        <p:spPr>
          <a:xfrm>
            <a:off x="3260725" y="4777105"/>
            <a:ext cx="4923790" cy="754380"/>
          </a:xfrm>
          <a:prstGeom prst="roundRect">
            <a:avLst/>
          </a:prstGeom>
          <a:solidFill>
            <a:schemeClr val="bg2">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800">
                <a:solidFill>
                  <a:schemeClr val="tx1"/>
                </a:solidFill>
              </a:rPr>
              <a:t>项目验收</a:t>
            </a:r>
            <a:endParaRPr lang="zh-CN" altLang="en-US" sz="800">
              <a:solidFill>
                <a:schemeClr val="tx1"/>
              </a:solidFill>
            </a:endParaRPr>
          </a:p>
          <a:p>
            <a:pPr algn="ctr"/>
            <a:r>
              <a:rPr lang="zh-CN" altLang="en-US" sz="800">
                <a:solidFill>
                  <a:schemeClr val="tx1"/>
                </a:solidFill>
              </a:rPr>
              <a:t>（项目完成30日内，采购处室（单位）要组织开展项目验收。对采购金额在300万元或货物技术参数简单、单一的项目由采购处室（单位）三人以上验收小组进行验收。对采购金额300-500万元、品种多、技术参数复杂的项目，制度验收方案、成立由采购处室、相关专家等五人以上的验收小组进行验收。参与验收的所有人员需在验收报告上签字确认。</a:t>
            </a:r>
            <a:r>
              <a:rPr lang="zh-CN" altLang="en-US" sz="800">
                <a:solidFill>
                  <a:schemeClr val="tx1"/>
                </a:solidFill>
                <a:sym typeface="+mn-ea"/>
              </a:rPr>
              <a:t>采购处室（单位）、招标代理机构在财政部门指定的媒体上传验收报告</a:t>
            </a:r>
            <a:r>
              <a:rPr lang="zh-CN" altLang="en-US" sz="800">
                <a:solidFill>
                  <a:schemeClr val="tx1"/>
                </a:solidFill>
              </a:rPr>
              <a:t>厅采购监督工作小组对验收报告进行复审）</a:t>
            </a:r>
            <a:endParaRPr lang="zh-CN" altLang="en-US" sz="800">
              <a:solidFill>
                <a:schemeClr val="tx1"/>
              </a:solidFill>
            </a:endParaRPr>
          </a:p>
        </p:txBody>
      </p:sp>
      <p:sp>
        <p:nvSpPr>
          <p:cNvPr id="27" name="圆角矩形 26"/>
          <p:cNvSpPr/>
          <p:nvPr/>
        </p:nvSpPr>
        <p:spPr>
          <a:xfrm>
            <a:off x="4582160" y="5977255"/>
            <a:ext cx="2205990" cy="69913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zh-CN" altLang="en-US" sz="800">
                <a:sym typeface="+mn-ea"/>
              </a:rPr>
              <a:t>采购处室（单位）申请支付资金                                                                   </a:t>
            </a:r>
            <a:endParaRPr lang="zh-CN" altLang="en-US" sz="800"/>
          </a:p>
          <a:p>
            <a:pPr algn="ctr"/>
            <a:r>
              <a:rPr lang="zh-CN" altLang="en-US" sz="800">
                <a:sym typeface="+mn-ea"/>
              </a:rPr>
              <a:t>（验收合格后采购处室（单位）向财务提交资料，支付剩余资金）</a:t>
            </a:r>
            <a:endParaRPr lang="zh-CN" altLang="en-US" sz="800"/>
          </a:p>
        </p:txBody>
      </p:sp>
      <p:cxnSp>
        <p:nvCxnSpPr>
          <p:cNvPr id="38" name="直接箭头连接符 37"/>
          <p:cNvCxnSpPr>
            <a:endCxn id="14" idx="0"/>
          </p:cNvCxnSpPr>
          <p:nvPr/>
        </p:nvCxnSpPr>
        <p:spPr>
          <a:xfrm>
            <a:off x="5641340" y="37465"/>
            <a:ext cx="635" cy="39624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9" name="直接箭头连接符 38"/>
          <p:cNvCxnSpPr>
            <a:endCxn id="16" idx="1"/>
          </p:cNvCxnSpPr>
          <p:nvPr/>
        </p:nvCxnSpPr>
        <p:spPr>
          <a:xfrm>
            <a:off x="5236210" y="1558290"/>
            <a:ext cx="748030" cy="6985"/>
          </a:xfrm>
          <a:prstGeom prst="straightConnector1">
            <a:avLst/>
          </a:prstGeom>
          <a:ln>
            <a:headEnd type="arrow" w="med" len="med"/>
            <a:tailEnd type="arrow" w="med" len="med"/>
          </a:ln>
        </p:spPr>
        <p:style>
          <a:lnRef idx="1">
            <a:schemeClr val="dk1"/>
          </a:lnRef>
          <a:fillRef idx="0">
            <a:schemeClr val="dk1"/>
          </a:fillRef>
          <a:effectRef idx="0">
            <a:schemeClr val="dk1"/>
          </a:effectRef>
          <a:fontRef idx="minor">
            <a:schemeClr val="tx1"/>
          </a:fontRef>
        </p:style>
      </p:cxnSp>
      <p:cxnSp>
        <p:nvCxnSpPr>
          <p:cNvPr id="51" name="直接箭头连接符 50"/>
          <p:cNvCxnSpPr/>
          <p:nvPr/>
        </p:nvCxnSpPr>
        <p:spPr>
          <a:xfrm flipH="true">
            <a:off x="5671820" y="3072130"/>
            <a:ext cx="8890" cy="44831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2" name="直接箭头连接符 51"/>
          <p:cNvCxnSpPr/>
          <p:nvPr/>
        </p:nvCxnSpPr>
        <p:spPr>
          <a:xfrm flipH="true">
            <a:off x="5668645" y="4356735"/>
            <a:ext cx="3175" cy="3683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3" name="直接箭头连接符 52"/>
          <p:cNvCxnSpPr/>
          <p:nvPr/>
        </p:nvCxnSpPr>
        <p:spPr>
          <a:xfrm flipH="true">
            <a:off x="5690870" y="5583555"/>
            <a:ext cx="3175" cy="38354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4" name="直接箭头连接符 53"/>
          <p:cNvCxnSpPr/>
          <p:nvPr/>
        </p:nvCxnSpPr>
        <p:spPr>
          <a:xfrm flipH="true">
            <a:off x="4319905" y="1826260"/>
            <a:ext cx="5080" cy="2921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5" name="直接箭头连接符 54"/>
          <p:cNvCxnSpPr/>
          <p:nvPr/>
        </p:nvCxnSpPr>
        <p:spPr>
          <a:xfrm>
            <a:off x="6911975" y="1065530"/>
            <a:ext cx="0" cy="24320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 name="直接连接符 2"/>
          <p:cNvCxnSpPr/>
          <p:nvPr/>
        </p:nvCxnSpPr>
        <p:spPr>
          <a:xfrm flipV="true">
            <a:off x="4309745" y="1044575"/>
            <a:ext cx="2606040" cy="16510"/>
          </a:xfrm>
          <a:prstGeom prst="line">
            <a:avLst/>
          </a:prstGeom>
        </p:spPr>
        <p:style>
          <a:lnRef idx="1">
            <a:schemeClr val="dk1"/>
          </a:lnRef>
          <a:fillRef idx="0">
            <a:schemeClr val="dk1"/>
          </a:fillRef>
          <a:effectRef idx="0">
            <a:schemeClr val="dk1"/>
          </a:effectRef>
          <a:fontRef idx="minor">
            <a:schemeClr val="tx1"/>
          </a:fontRef>
        </p:style>
      </p:cxnSp>
      <p:cxnSp>
        <p:nvCxnSpPr>
          <p:cNvPr id="68" name="直接箭头连接符 67"/>
          <p:cNvCxnSpPr/>
          <p:nvPr/>
        </p:nvCxnSpPr>
        <p:spPr>
          <a:xfrm>
            <a:off x="5645785" y="795020"/>
            <a:ext cx="0" cy="24765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 name="直接连接符 5"/>
          <p:cNvCxnSpPr/>
          <p:nvPr/>
        </p:nvCxnSpPr>
        <p:spPr>
          <a:xfrm flipV="true">
            <a:off x="4297680" y="2118360"/>
            <a:ext cx="2608580" cy="635"/>
          </a:xfrm>
          <a:prstGeom prst="line">
            <a:avLst/>
          </a:prstGeom>
        </p:spPr>
        <p:style>
          <a:lnRef idx="1">
            <a:schemeClr val="dk1"/>
          </a:lnRef>
          <a:fillRef idx="0">
            <a:schemeClr val="dk1"/>
          </a:fillRef>
          <a:effectRef idx="0">
            <a:schemeClr val="dk1"/>
          </a:effectRef>
          <a:fontRef idx="minor">
            <a:schemeClr val="tx1"/>
          </a:fontRef>
        </p:style>
      </p:cxnSp>
      <p:cxnSp>
        <p:nvCxnSpPr>
          <p:cNvPr id="7" name="直接箭头连接符 6"/>
          <p:cNvCxnSpPr/>
          <p:nvPr/>
        </p:nvCxnSpPr>
        <p:spPr>
          <a:xfrm flipH="true">
            <a:off x="6908800" y="1826260"/>
            <a:ext cx="3175" cy="2921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8" name="直接箭头连接符 7"/>
          <p:cNvCxnSpPr/>
          <p:nvPr/>
        </p:nvCxnSpPr>
        <p:spPr>
          <a:xfrm>
            <a:off x="4319905" y="1077595"/>
            <a:ext cx="0" cy="21907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9" name="直接箭头连接符 8"/>
          <p:cNvCxnSpPr>
            <a:endCxn id="17" idx="0"/>
          </p:cNvCxnSpPr>
          <p:nvPr/>
        </p:nvCxnSpPr>
        <p:spPr>
          <a:xfrm flipH="true">
            <a:off x="5638165" y="2106930"/>
            <a:ext cx="7620" cy="26162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圆角矩形 4"/>
          <p:cNvSpPr/>
          <p:nvPr/>
        </p:nvSpPr>
        <p:spPr>
          <a:xfrm rot="10800000" flipV="true">
            <a:off x="5826125" y="595630"/>
            <a:ext cx="3119120" cy="224790"/>
          </a:xfrm>
          <a:prstGeom prst="roundRect">
            <a:avLst/>
          </a:prstGeom>
          <a:solidFill>
            <a:schemeClr val="bg2">
              <a:lumMod val="85000"/>
            </a:schemeClr>
          </a:solidFill>
        </p:spPr>
        <p:style>
          <a:lnRef idx="2">
            <a:schemeClr val="dk1"/>
          </a:lnRef>
          <a:fillRef idx="1">
            <a:schemeClr val="lt1"/>
          </a:fillRef>
          <a:effectRef idx="0">
            <a:schemeClr val="dk1"/>
          </a:effectRef>
          <a:fontRef idx="minor">
            <a:schemeClr val="dk1"/>
          </a:fontRef>
        </p:style>
        <p:txBody>
          <a:bodyPr/>
          <a:p>
            <a:pPr algn="ctr"/>
            <a:r>
              <a:rPr lang="zh-CN" altLang="en-US" sz="800"/>
              <a:t>采购处室（单位）同步编制采购采购需求、采购实施计划</a:t>
            </a:r>
            <a:endParaRPr lang="zh-CN" altLang="en-US" sz="800"/>
          </a:p>
        </p:txBody>
      </p:sp>
      <p:sp>
        <p:nvSpPr>
          <p:cNvPr id="3" name="圆角矩形 5"/>
          <p:cNvSpPr/>
          <p:nvPr/>
        </p:nvSpPr>
        <p:spPr>
          <a:xfrm>
            <a:off x="6226810" y="1043940"/>
            <a:ext cx="2305685" cy="19050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厅采购监督小组审核签字</a:t>
            </a:r>
            <a:endParaRPr lang="zh-CN" altLang="en-US" sz="800"/>
          </a:p>
        </p:txBody>
      </p:sp>
      <p:sp>
        <p:nvSpPr>
          <p:cNvPr id="4" name="圆角矩形 6"/>
          <p:cNvSpPr/>
          <p:nvPr/>
        </p:nvSpPr>
        <p:spPr>
          <a:xfrm rot="10800000" flipV="true">
            <a:off x="2956560" y="1485900"/>
            <a:ext cx="5241925" cy="22923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活动（工作）方案、采购需求、项目采购实施计划同时提请分管厅领导召开专题会研究</a:t>
            </a:r>
            <a:endParaRPr lang="zh-CN" altLang="en-US" sz="800"/>
          </a:p>
        </p:txBody>
      </p:sp>
      <p:sp>
        <p:nvSpPr>
          <p:cNvPr id="5" name="圆角矩形 4"/>
          <p:cNvSpPr/>
          <p:nvPr/>
        </p:nvSpPr>
        <p:spPr>
          <a:xfrm>
            <a:off x="3375660" y="1943100"/>
            <a:ext cx="4546600" cy="307340"/>
          </a:xfrm>
          <a:prstGeom prst="roundRect">
            <a:avLst/>
          </a:prstGeom>
          <a:solidFill>
            <a:schemeClr val="bg2">
              <a:lumMod val="85000"/>
            </a:schemeClr>
          </a:solidFill>
          <a:ln>
            <a:solidFill>
              <a:schemeClr val="tx1"/>
            </a:solidFill>
          </a:ln>
        </p:spPr>
        <p:style>
          <a:lnRef idx="1">
            <a:schemeClr val="accent3"/>
          </a:lnRef>
          <a:fillRef idx="2">
            <a:schemeClr val="accent3"/>
          </a:fillRef>
          <a:effectRef idx="1">
            <a:schemeClr val="accent3"/>
          </a:effectRef>
          <a:fontRef idx="minor">
            <a:schemeClr val="dk1"/>
          </a:fontRef>
        </p:style>
        <p:txBody>
          <a:bodyPr/>
          <a:p>
            <a:pPr algn="ctr"/>
            <a:r>
              <a:rPr lang="zh-CN" altLang="en-US" sz="800"/>
              <a:t>活动（工作）方案、采购需求、项目采购实施计划提请厅党组会议研究审定</a:t>
            </a:r>
            <a:endParaRPr lang="zh-CN" altLang="en-US" sz="800"/>
          </a:p>
        </p:txBody>
      </p:sp>
      <p:sp>
        <p:nvSpPr>
          <p:cNvPr id="12" name="圆角矩形 9"/>
          <p:cNvSpPr/>
          <p:nvPr/>
        </p:nvSpPr>
        <p:spPr>
          <a:xfrm>
            <a:off x="3851275" y="4515485"/>
            <a:ext cx="3541395" cy="37274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发布竞价信息</a:t>
            </a:r>
            <a:endParaRPr lang="zh-CN" altLang="en-US" sz="800"/>
          </a:p>
          <a:p>
            <a:pPr algn="ctr"/>
            <a:r>
              <a:rPr lang="zh-CN" altLang="en-US" sz="800"/>
              <a:t>（政府采购中心发布网上竞价信息）</a:t>
            </a:r>
            <a:endParaRPr lang="zh-CN" altLang="en-US" sz="800"/>
          </a:p>
        </p:txBody>
      </p:sp>
      <p:sp>
        <p:nvSpPr>
          <p:cNvPr id="13" name="圆角矩形 12"/>
          <p:cNvSpPr/>
          <p:nvPr/>
        </p:nvSpPr>
        <p:spPr>
          <a:xfrm>
            <a:off x="1823085" y="594995"/>
            <a:ext cx="3284855" cy="328295"/>
          </a:xfrm>
          <a:prstGeom prst="roundRect">
            <a:avLst/>
          </a:prstGeom>
          <a:solidFill>
            <a:schemeClr val="bg2">
              <a:lumMod val="85000"/>
            </a:schemeClr>
          </a:solidFill>
        </p:spPr>
        <p:style>
          <a:lnRef idx="2">
            <a:schemeClr val="dk1"/>
          </a:lnRef>
          <a:fillRef idx="1">
            <a:schemeClr val="lt1"/>
          </a:fillRef>
          <a:effectRef idx="0">
            <a:schemeClr val="dk1"/>
          </a:effectRef>
          <a:fontRef idx="minor">
            <a:schemeClr val="dk1"/>
          </a:fontRef>
        </p:style>
        <p:txBody>
          <a:bodyPr rtlCol="0" anchor="ctr"/>
          <a:p>
            <a:pPr algn="ctr"/>
            <a:r>
              <a:rPr lang="zh-CN" altLang="en-US" sz="800"/>
              <a:t>采购处室(单位)编制活动（工作）方案（含采购方式、预算情况）</a:t>
            </a:r>
            <a:endParaRPr lang="zh-CN" altLang="en-US" sz="800"/>
          </a:p>
        </p:txBody>
      </p:sp>
      <p:sp>
        <p:nvSpPr>
          <p:cNvPr id="20" name="椭圆 19"/>
          <p:cNvSpPr/>
          <p:nvPr/>
        </p:nvSpPr>
        <p:spPr>
          <a:xfrm>
            <a:off x="3453130" y="2644775"/>
            <a:ext cx="4347845" cy="609600"/>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zh-CN" altLang="en-US" sz="800"/>
              <a:t>加入购物车</a:t>
            </a:r>
            <a:endParaRPr lang="zh-CN" altLang="en-US" sz="800"/>
          </a:p>
          <a:p>
            <a:pPr algn="ctr"/>
            <a:r>
              <a:rPr lang="zh-CN" altLang="en-US" sz="800"/>
              <a:t>（采购处室（单位）将</a:t>
            </a:r>
            <a:r>
              <a:rPr lang="zh-CN" altLang="en-US" sz="800">
                <a:sym typeface="+mn-ea"/>
              </a:rPr>
              <a:t>采购的货物</a:t>
            </a:r>
            <a:r>
              <a:rPr lang="zh-CN" altLang="en-US" sz="800"/>
              <a:t>在</a:t>
            </a:r>
            <a:r>
              <a:rPr lang="zh-CN" altLang="en-US" sz="800">
                <a:sym typeface="+mn-ea"/>
              </a:rPr>
              <a:t>宁夏政府购买服务公共平台</a:t>
            </a:r>
            <a:r>
              <a:rPr lang="zh-CN" altLang="en-US" sz="800"/>
              <a:t>网上商城选购并加入购物车）</a:t>
            </a:r>
            <a:endParaRPr lang="zh-CN" altLang="en-US" sz="800"/>
          </a:p>
        </p:txBody>
      </p:sp>
      <p:sp>
        <p:nvSpPr>
          <p:cNvPr id="23" name="椭圆 22"/>
          <p:cNvSpPr/>
          <p:nvPr/>
        </p:nvSpPr>
        <p:spPr>
          <a:xfrm>
            <a:off x="3846830" y="3651885"/>
            <a:ext cx="3561080" cy="494030"/>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zh-CN" altLang="en-US" sz="800"/>
              <a:t>申报采购计划</a:t>
            </a:r>
            <a:endParaRPr lang="zh-CN" altLang="en-US" sz="800"/>
          </a:p>
          <a:p>
            <a:pPr algn="ctr"/>
            <a:r>
              <a:rPr lang="zh-CN" altLang="en-US" sz="800">
                <a:sym typeface="+mn-ea"/>
              </a:rPr>
              <a:t>财务处代编采购计划并向自治区财政厅报送 </a:t>
            </a:r>
            <a:endParaRPr lang="zh-CN" altLang="en-US" sz="800"/>
          </a:p>
        </p:txBody>
      </p:sp>
      <p:cxnSp>
        <p:nvCxnSpPr>
          <p:cNvPr id="41" name="直接箭头连接符 40"/>
          <p:cNvCxnSpPr/>
          <p:nvPr/>
        </p:nvCxnSpPr>
        <p:spPr>
          <a:xfrm>
            <a:off x="3521075" y="923290"/>
            <a:ext cx="14605" cy="56261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2" name="直接箭头连接符 41"/>
          <p:cNvCxnSpPr>
            <a:stCxn id="2" idx="2"/>
            <a:endCxn id="3" idx="0"/>
          </p:cNvCxnSpPr>
          <p:nvPr/>
        </p:nvCxnSpPr>
        <p:spPr>
          <a:xfrm flipH="true">
            <a:off x="7379970" y="820420"/>
            <a:ext cx="5715" cy="22352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6" name="直接箭头连接符 45"/>
          <p:cNvCxnSpPr>
            <a:stCxn id="3" idx="2"/>
          </p:cNvCxnSpPr>
          <p:nvPr/>
        </p:nvCxnSpPr>
        <p:spPr>
          <a:xfrm>
            <a:off x="7379970" y="1234440"/>
            <a:ext cx="12700" cy="25146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7" name="直接箭头连接符 46"/>
          <p:cNvCxnSpPr/>
          <p:nvPr/>
        </p:nvCxnSpPr>
        <p:spPr>
          <a:xfrm>
            <a:off x="5653405" y="1714500"/>
            <a:ext cx="0" cy="2286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8" name="直接箭头连接符 47"/>
          <p:cNvCxnSpPr/>
          <p:nvPr/>
        </p:nvCxnSpPr>
        <p:spPr>
          <a:xfrm flipH="true">
            <a:off x="5653405" y="2256155"/>
            <a:ext cx="2540" cy="38862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9" name="直接箭头连接符 58"/>
          <p:cNvCxnSpPr/>
          <p:nvPr/>
        </p:nvCxnSpPr>
        <p:spPr>
          <a:xfrm>
            <a:off x="5665470" y="4131945"/>
            <a:ext cx="1270" cy="38354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
        <p:nvSpPr>
          <p:cNvPr id="67" name="文本框 66"/>
          <p:cNvSpPr txBox="true"/>
          <p:nvPr/>
        </p:nvSpPr>
        <p:spPr>
          <a:xfrm>
            <a:off x="3045460" y="81915"/>
            <a:ext cx="4876800" cy="368300"/>
          </a:xfrm>
          <a:prstGeom prst="rect">
            <a:avLst/>
          </a:prstGeom>
          <a:noFill/>
        </p:spPr>
        <p:txBody>
          <a:bodyPr wrap="square" rtlCol="0">
            <a:spAutoFit/>
          </a:bodyPr>
          <a:p>
            <a:pPr algn="ctr"/>
            <a:r>
              <a:rPr lang="zh-CN" altLang="en-US"/>
              <a:t>网上竞价工作流程图</a:t>
            </a:r>
            <a:endParaRPr lang="zh-CN" altLang="en-US"/>
          </a:p>
        </p:txBody>
      </p:sp>
      <p:cxnSp>
        <p:nvCxnSpPr>
          <p:cNvPr id="69" name="直接箭头连接符 68"/>
          <p:cNvCxnSpPr/>
          <p:nvPr/>
        </p:nvCxnSpPr>
        <p:spPr>
          <a:xfrm flipH="true">
            <a:off x="5650230" y="4888230"/>
            <a:ext cx="3175" cy="42164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7" name="直接箭头连接符 6"/>
          <p:cNvCxnSpPr/>
          <p:nvPr/>
        </p:nvCxnSpPr>
        <p:spPr>
          <a:xfrm>
            <a:off x="5655945" y="3270885"/>
            <a:ext cx="6350" cy="3810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
        <p:nvSpPr>
          <p:cNvPr id="14" name="菱形 13"/>
          <p:cNvSpPr/>
          <p:nvPr/>
        </p:nvSpPr>
        <p:spPr>
          <a:xfrm>
            <a:off x="4484370" y="6111240"/>
            <a:ext cx="2360295" cy="468630"/>
          </a:xfrm>
          <a:prstGeom prst="diamond">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确定中标供应商</a:t>
            </a:r>
            <a:endParaRPr lang="zh-CN" altLang="en-US" sz="800"/>
          </a:p>
        </p:txBody>
      </p:sp>
      <p:sp>
        <p:nvSpPr>
          <p:cNvPr id="6" name="矩形 5"/>
          <p:cNvSpPr/>
          <p:nvPr/>
        </p:nvSpPr>
        <p:spPr>
          <a:xfrm>
            <a:off x="4669155" y="5309870"/>
            <a:ext cx="1958975" cy="493395"/>
          </a:xfrm>
          <a:prstGeom prst="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组织竞价</a:t>
            </a:r>
            <a:endParaRPr lang="zh-CN" altLang="en-US" sz="800"/>
          </a:p>
          <a:p>
            <a:pPr algn="ctr"/>
            <a:r>
              <a:rPr lang="en-US" altLang="zh-CN" sz="800"/>
              <a:t>(</a:t>
            </a:r>
            <a:r>
              <a:rPr lang="zh-CN" altLang="en-US" sz="800"/>
              <a:t>政府采购中心组织竟价</a:t>
            </a:r>
            <a:r>
              <a:rPr lang="en-US" altLang="zh-CN" sz="800"/>
              <a:t>)</a:t>
            </a:r>
            <a:endParaRPr lang="en-US" altLang="zh-CN" sz="800"/>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 name="圆角矩形 24"/>
          <p:cNvSpPr/>
          <p:nvPr/>
        </p:nvSpPr>
        <p:spPr>
          <a:xfrm>
            <a:off x="3529965" y="795020"/>
            <a:ext cx="4404995" cy="72961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en-US" altLang="zh-CN" sz="800">
                <a:sym typeface="+mn-ea"/>
              </a:rPr>
              <a:t> </a:t>
            </a:r>
            <a:endParaRPr lang="en-US" altLang="zh-CN" sz="800">
              <a:sym typeface="+mn-ea"/>
            </a:endParaRPr>
          </a:p>
          <a:p>
            <a:pPr algn="ctr"/>
            <a:r>
              <a:rPr lang="en-US" altLang="zh-CN" sz="800">
                <a:sym typeface="+mn-ea"/>
              </a:rPr>
              <a:t> </a:t>
            </a:r>
            <a:r>
              <a:rPr lang="zh-CN" altLang="en-US" sz="800">
                <a:sym typeface="+mn-ea"/>
              </a:rPr>
              <a:t>签订采购合同</a:t>
            </a:r>
            <a:endParaRPr lang="zh-CN" altLang="en-US" sz="800"/>
          </a:p>
          <a:p>
            <a:pPr algn="ctr"/>
            <a:r>
              <a:rPr lang="zh-CN" sz="800">
                <a:sym typeface="+mn-ea"/>
              </a:rPr>
              <a:t>（</a:t>
            </a:r>
            <a:r>
              <a:rPr sz="800">
                <a:sym typeface="+mn-ea"/>
              </a:rPr>
              <a:t>应当自中标通知书发出之日起30日内</a:t>
            </a:r>
            <a:r>
              <a:rPr lang="zh-CN" sz="800">
                <a:sym typeface="+mn-ea"/>
              </a:rPr>
              <a:t>签订合同</a:t>
            </a:r>
            <a:r>
              <a:rPr sz="800">
                <a:sym typeface="+mn-ea"/>
              </a:rPr>
              <a:t>，采购处室</a:t>
            </a:r>
            <a:r>
              <a:rPr lang="zh-CN" sz="800">
                <a:sym typeface="+mn-ea"/>
              </a:rPr>
              <a:t>（单位）须</a:t>
            </a:r>
            <a:r>
              <a:rPr sz="800">
                <a:sym typeface="+mn-ea"/>
              </a:rPr>
              <a:t>提交政策法规处审核并出具法律意见书后，提交主管厅领导与中标供应商签订正式采购合同</a:t>
            </a:r>
            <a:r>
              <a:rPr lang="zh-CN" altLang="en-US" sz="800">
                <a:sym typeface="+mn-ea"/>
              </a:rPr>
              <a:t>，采购合同自签订之日起</a:t>
            </a:r>
            <a:r>
              <a:rPr lang="en-US" altLang="zh-CN" sz="800">
                <a:sym typeface="+mn-ea"/>
              </a:rPr>
              <a:t>2</a:t>
            </a:r>
            <a:r>
              <a:rPr lang="zh-CN" altLang="en-US" sz="800">
                <a:sym typeface="+mn-ea"/>
              </a:rPr>
              <a:t>个工作日内由中标供应商在宁夏政府购买服务公共平台上传合同进行公示，按合同约定支付相关资金）</a:t>
            </a:r>
            <a:endParaRPr lang="zh-CN" altLang="en-US" sz="800"/>
          </a:p>
          <a:p>
            <a:pPr algn="ctr"/>
            <a:endParaRPr lang="zh-CN" altLang="en-US" sz="800"/>
          </a:p>
        </p:txBody>
      </p:sp>
      <p:sp>
        <p:nvSpPr>
          <p:cNvPr id="26" name="圆角矩形 25"/>
          <p:cNvSpPr/>
          <p:nvPr/>
        </p:nvSpPr>
        <p:spPr>
          <a:xfrm>
            <a:off x="3314065" y="1960245"/>
            <a:ext cx="4926965" cy="798195"/>
          </a:xfrm>
          <a:prstGeom prst="roundRect">
            <a:avLst/>
          </a:prstGeom>
          <a:solidFill>
            <a:schemeClr val="bg2">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800">
                <a:solidFill>
                  <a:schemeClr val="tx1"/>
                </a:solidFill>
              </a:rPr>
              <a:t>项目验收</a:t>
            </a:r>
            <a:endParaRPr lang="zh-CN" altLang="en-US" sz="800">
              <a:solidFill>
                <a:schemeClr val="tx1"/>
              </a:solidFill>
            </a:endParaRPr>
          </a:p>
          <a:p>
            <a:pPr algn="ctr"/>
            <a:r>
              <a:rPr lang="zh-CN" altLang="en-US" sz="800">
                <a:solidFill>
                  <a:schemeClr val="tx1"/>
                </a:solidFill>
              </a:rPr>
              <a:t>（项目完成30日内，采购处室（单位）要组织开展项目验收。对采购金额在300万元或货物技术参数简单、单一的项目由采购处室（单位）三人以上验收小组进行验收。对采购金额300-500万元、品种多、技术参数复杂的项目，制度验收方案、成立由采购处室、相关专家等五人以上的验收小组进行验收。参与验收的所有人员需在验收报告上签字确认。</a:t>
            </a:r>
            <a:r>
              <a:rPr lang="zh-CN" altLang="en-US" sz="800">
                <a:solidFill>
                  <a:schemeClr val="tx1"/>
                </a:solidFill>
                <a:sym typeface="+mn-ea"/>
              </a:rPr>
              <a:t>采购处室（单位）、招标代理机构在财政部门指定的媒体上传验收报告。</a:t>
            </a:r>
            <a:r>
              <a:rPr lang="zh-CN" altLang="en-US" sz="800">
                <a:solidFill>
                  <a:schemeClr val="tx1"/>
                </a:solidFill>
              </a:rPr>
              <a:t>厅采购监督工作小组对验收报告进行复审）</a:t>
            </a:r>
            <a:endParaRPr lang="zh-CN" altLang="en-US" sz="800">
              <a:solidFill>
                <a:schemeClr val="tx1"/>
              </a:solidFill>
            </a:endParaRPr>
          </a:p>
        </p:txBody>
      </p:sp>
      <p:sp>
        <p:nvSpPr>
          <p:cNvPr id="27" name="圆角矩形 26"/>
          <p:cNvSpPr/>
          <p:nvPr/>
        </p:nvSpPr>
        <p:spPr>
          <a:xfrm>
            <a:off x="4156075" y="3400425"/>
            <a:ext cx="3145790" cy="64071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zh-CN" altLang="en-US" sz="800">
                <a:sym typeface="+mn-ea"/>
              </a:rPr>
              <a:t>采购处室（单位）申请支付资金                                                                   </a:t>
            </a:r>
            <a:endParaRPr lang="zh-CN" altLang="en-US" sz="800"/>
          </a:p>
          <a:p>
            <a:pPr algn="ctr"/>
            <a:r>
              <a:rPr lang="zh-CN" altLang="en-US" sz="800">
                <a:sym typeface="+mn-ea"/>
              </a:rPr>
              <a:t>（验收合格后采购处室（单位）向财务提交资料，支付剩余资金）</a:t>
            </a:r>
            <a:endParaRPr lang="zh-CN" altLang="en-US" sz="800"/>
          </a:p>
        </p:txBody>
      </p:sp>
      <p:cxnSp>
        <p:nvCxnSpPr>
          <p:cNvPr id="52" name="直接箭头连接符 51"/>
          <p:cNvCxnSpPr>
            <a:endCxn id="26" idx="0"/>
          </p:cNvCxnSpPr>
          <p:nvPr/>
        </p:nvCxnSpPr>
        <p:spPr>
          <a:xfrm flipH="true">
            <a:off x="5777865" y="1524635"/>
            <a:ext cx="5080" cy="43561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3" name="直接箭头连接符 52"/>
          <p:cNvCxnSpPr>
            <a:stCxn id="26" idx="2"/>
          </p:cNvCxnSpPr>
          <p:nvPr/>
        </p:nvCxnSpPr>
        <p:spPr>
          <a:xfrm>
            <a:off x="5777865" y="2758440"/>
            <a:ext cx="0" cy="55372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8" name="直接箭头连接符 67"/>
          <p:cNvCxnSpPr/>
          <p:nvPr/>
        </p:nvCxnSpPr>
        <p:spPr>
          <a:xfrm>
            <a:off x="5796915" y="547370"/>
            <a:ext cx="0" cy="24765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圆角矩形 4"/>
          <p:cNvSpPr/>
          <p:nvPr/>
        </p:nvSpPr>
        <p:spPr>
          <a:xfrm rot="10800000" flipV="true">
            <a:off x="5732780" y="665480"/>
            <a:ext cx="2818130" cy="251460"/>
          </a:xfrm>
          <a:prstGeom prst="roundRect">
            <a:avLst/>
          </a:prstGeom>
          <a:solidFill>
            <a:schemeClr val="bg2">
              <a:lumMod val="85000"/>
            </a:schemeClr>
          </a:solidFill>
        </p:spPr>
        <p:style>
          <a:lnRef idx="2">
            <a:schemeClr val="dk1"/>
          </a:lnRef>
          <a:fillRef idx="1">
            <a:schemeClr val="lt1"/>
          </a:fillRef>
          <a:effectRef idx="0">
            <a:schemeClr val="dk1"/>
          </a:effectRef>
          <a:fontRef idx="minor">
            <a:schemeClr val="dk1"/>
          </a:fontRef>
        </p:style>
        <p:txBody>
          <a:bodyPr/>
          <a:p>
            <a:pPr algn="ctr"/>
            <a:r>
              <a:rPr lang="zh-CN" altLang="en-US" sz="800"/>
              <a:t>采购处室（单位）同步编制采购采购需求、采购实施计划</a:t>
            </a:r>
            <a:endParaRPr lang="zh-CN" altLang="en-US" sz="800"/>
          </a:p>
        </p:txBody>
      </p:sp>
      <p:sp>
        <p:nvSpPr>
          <p:cNvPr id="3" name="圆角矩形 5"/>
          <p:cNvSpPr/>
          <p:nvPr/>
        </p:nvSpPr>
        <p:spPr>
          <a:xfrm>
            <a:off x="5850890" y="1178560"/>
            <a:ext cx="2446655" cy="24066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厅采购监督小组审核签字</a:t>
            </a:r>
            <a:endParaRPr lang="zh-CN" altLang="en-US" sz="800"/>
          </a:p>
        </p:txBody>
      </p:sp>
      <p:sp>
        <p:nvSpPr>
          <p:cNvPr id="4" name="圆角矩形 6"/>
          <p:cNvSpPr/>
          <p:nvPr/>
        </p:nvSpPr>
        <p:spPr>
          <a:xfrm rot="10800000" flipV="true">
            <a:off x="3101975" y="1786890"/>
            <a:ext cx="4442460" cy="33210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活动（工作）方案、采购需求、采购实施计划同时提请分管厅领导召开专题会议研究</a:t>
            </a:r>
            <a:endParaRPr lang="zh-CN" altLang="en-US" sz="800"/>
          </a:p>
        </p:txBody>
      </p:sp>
      <p:sp>
        <p:nvSpPr>
          <p:cNvPr id="5" name="圆角矩形 4"/>
          <p:cNvSpPr/>
          <p:nvPr/>
        </p:nvSpPr>
        <p:spPr>
          <a:xfrm>
            <a:off x="3525520" y="2407285"/>
            <a:ext cx="3595370" cy="274320"/>
          </a:xfrm>
          <a:prstGeom prst="roundRect">
            <a:avLst/>
          </a:prstGeom>
          <a:solidFill>
            <a:schemeClr val="bg2">
              <a:lumMod val="85000"/>
            </a:schemeClr>
          </a:solidFill>
          <a:ln>
            <a:solidFill>
              <a:schemeClr val="tx1"/>
            </a:solidFill>
          </a:ln>
        </p:spPr>
        <p:style>
          <a:lnRef idx="1">
            <a:schemeClr val="accent3"/>
          </a:lnRef>
          <a:fillRef idx="2">
            <a:schemeClr val="accent3"/>
          </a:fillRef>
          <a:effectRef idx="1">
            <a:schemeClr val="accent3"/>
          </a:effectRef>
          <a:fontRef idx="minor">
            <a:schemeClr val="dk1"/>
          </a:fontRef>
        </p:style>
        <p:txBody>
          <a:bodyPr/>
          <a:p>
            <a:pPr algn="ctr"/>
            <a:r>
              <a:rPr lang="zh-CN" altLang="en-US" sz="800"/>
              <a:t>活动（工作）方案、采购需求、采购实施计划同时提请厅党组会议研究审定</a:t>
            </a:r>
            <a:endParaRPr lang="zh-CN" altLang="en-US" sz="800"/>
          </a:p>
        </p:txBody>
      </p:sp>
      <p:sp>
        <p:nvSpPr>
          <p:cNvPr id="11" name="圆角矩形 7"/>
          <p:cNvSpPr/>
          <p:nvPr/>
        </p:nvSpPr>
        <p:spPr>
          <a:xfrm>
            <a:off x="3524885" y="3037840"/>
            <a:ext cx="3596005" cy="33210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采购处室（单位）选择招标代理机构 </a:t>
            </a:r>
            <a:endParaRPr lang="zh-CN" altLang="en-US" sz="800"/>
          </a:p>
          <a:p>
            <a:pPr algn="ctr"/>
            <a:r>
              <a:rPr lang="zh-CN" altLang="en-US" sz="800"/>
              <a:t>（采购处室(单位)在厅机关采购监督小组见证下随机抽取招标代理机构）</a:t>
            </a:r>
            <a:endParaRPr lang="zh-CN" altLang="en-US" sz="800"/>
          </a:p>
        </p:txBody>
      </p:sp>
      <p:sp>
        <p:nvSpPr>
          <p:cNvPr id="12" name="圆角矩形 9"/>
          <p:cNvSpPr/>
          <p:nvPr/>
        </p:nvSpPr>
        <p:spPr>
          <a:xfrm>
            <a:off x="4180205" y="6101715"/>
            <a:ext cx="2825115" cy="38862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招标代理机构在财政部门指定媒体发布招标公告信息                                                    </a:t>
            </a:r>
            <a:endParaRPr lang="zh-CN" altLang="en-US" sz="800"/>
          </a:p>
          <a:p>
            <a:pPr algn="ctr"/>
            <a:r>
              <a:rPr lang="zh-CN" altLang="en-US" sz="800"/>
              <a:t> （公告期限为5个工作日）</a:t>
            </a:r>
            <a:endParaRPr lang="zh-CN" altLang="en-US" sz="800"/>
          </a:p>
        </p:txBody>
      </p:sp>
      <p:sp>
        <p:nvSpPr>
          <p:cNvPr id="13" name="圆角矩形 12"/>
          <p:cNvSpPr/>
          <p:nvPr/>
        </p:nvSpPr>
        <p:spPr>
          <a:xfrm>
            <a:off x="2301875" y="641985"/>
            <a:ext cx="2776855" cy="347345"/>
          </a:xfrm>
          <a:prstGeom prst="roundRect">
            <a:avLst/>
          </a:prstGeom>
          <a:solidFill>
            <a:schemeClr val="bg2">
              <a:lumMod val="85000"/>
            </a:schemeClr>
          </a:solidFill>
        </p:spPr>
        <p:style>
          <a:lnRef idx="2">
            <a:schemeClr val="dk1"/>
          </a:lnRef>
          <a:fillRef idx="1">
            <a:schemeClr val="lt1"/>
          </a:fillRef>
          <a:effectRef idx="0">
            <a:schemeClr val="dk1"/>
          </a:effectRef>
          <a:fontRef idx="minor">
            <a:schemeClr val="dk1"/>
          </a:fontRef>
        </p:style>
        <p:txBody>
          <a:bodyPr rtlCol="0" anchor="ctr"/>
          <a:p>
            <a:pPr algn="ctr"/>
            <a:r>
              <a:rPr lang="zh-CN" altLang="en-US" sz="800"/>
              <a:t>采购处室(单位)编制活动（工作）方案（含采购方式、预算情况）</a:t>
            </a:r>
            <a:endParaRPr lang="zh-CN" altLang="en-US" sz="800"/>
          </a:p>
        </p:txBody>
      </p:sp>
      <p:sp>
        <p:nvSpPr>
          <p:cNvPr id="20" name="椭圆 19"/>
          <p:cNvSpPr/>
          <p:nvPr/>
        </p:nvSpPr>
        <p:spPr>
          <a:xfrm>
            <a:off x="2000885" y="3945255"/>
            <a:ext cx="3228975" cy="615315"/>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zh-CN" altLang="en-US" sz="800"/>
              <a:t>财务处代编采购计划并报送自治区财政厅 </a:t>
            </a:r>
            <a:endParaRPr lang="zh-CN" altLang="en-US" sz="800"/>
          </a:p>
          <a:p>
            <a:pPr algn="ctr"/>
            <a:r>
              <a:rPr lang="zh-CN" altLang="en-US" sz="800"/>
              <a:t>（报送集中采购目录内及分散采购限额标准以上的项目</a:t>
            </a:r>
            <a:r>
              <a:rPr lang="en-US" altLang="zh-CN" sz="800"/>
              <a:t>,</a:t>
            </a:r>
            <a:r>
              <a:rPr lang="zh-CN" altLang="en-US" sz="800"/>
              <a:t>严格按照财政部门发布《集中采购目录及标准》及限额标准执行）</a:t>
            </a:r>
            <a:endParaRPr lang="zh-CN" altLang="en-US" sz="800"/>
          </a:p>
        </p:txBody>
      </p:sp>
      <p:sp>
        <p:nvSpPr>
          <p:cNvPr id="23" name="椭圆 22"/>
          <p:cNvSpPr/>
          <p:nvPr/>
        </p:nvSpPr>
        <p:spPr>
          <a:xfrm>
            <a:off x="5850890" y="4035425"/>
            <a:ext cx="2889885" cy="434975"/>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sz="800"/>
          </a:p>
          <a:p>
            <a:pPr algn="ctr"/>
            <a:r>
              <a:rPr lang="zh-CN" altLang="en-US" sz="800"/>
              <a:t>采购处室（单位）与招标代理机构签订代理协议                     </a:t>
            </a:r>
            <a:endParaRPr lang="zh-CN" altLang="en-US" sz="800"/>
          </a:p>
          <a:p>
            <a:pPr algn="ctr"/>
            <a:endParaRPr lang="zh-CN" altLang="en-US" sz="800"/>
          </a:p>
        </p:txBody>
      </p:sp>
      <p:sp>
        <p:nvSpPr>
          <p:cNvPr id="35" name="圆角矩形 9"/>
          <p:cNvSpPr/>
          <p:nvPr/>
        </p:nvSpPr>
        <p:spPr>
          <a:xfrm>
            <a:off x="4063365" y="5275580"/>
            <a:ext cx="3058160" cy="428625"/>
          </a:xfrm>
          <a:prstGeom prst="diamond">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招标代理机构编制招标文件</a:t>
            </a:r>
            <a:r>
              <a:rPr lang="zh-CN" altLang="en-US" sz="900"/>
              <a:t> </a:t>
            </a:r>
            <a:endParaRPr lang="zh-CN" altLang="en-US" sz="1000"/>
          </a:p>
        </p:txBody>
      </p:sp>
      <p:cxnSp>
        <p:nvCxnSpPr>
          <p:cNvPr id="41" name="直接箭头连接符 40"/>
          <p:cNvCxnSpPr/>
          <p:nvPr/>
        </p:nvCxnSpPr>
        <p:spPr>
          <a:xfrm>
            <a:off x="3769995" y="1014730"/>
            <a:ext cx="0" cy="67500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2" name="直接箭头连接符 41"/>
          <p:cNvCxnSpPr>
            <a:endCxn id="3" idx="0"/>
          </p:cNvCxnSpPr>
          <p:nvPr/>
        </p:nvCxnSpPr>
        <p:spPr>
          <a:xfrm>
            <a:off x="7072630" y="917575"/>
            <a:ext cx="1905" cy="26098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6" name="直接箭头连接符 45"/>
          <p:cNvCxnSpPr/>
          <p:nvPr/>
        </p:nvCxnSpPr>
        <p:spPr>
          <a:xfrm flipH="true">
            <a:off x="7071995" y="1417955"/>
            <a:ext cx="635" cy="36957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7" name="直接箭头连接符 46"/>
          <p:cNvCxnSpPr/>
          <p:nvPr/>
        </p:nvCxnSpPr>
        <p:spPr>
          <a:xfrm>
            <a:off x="5535295" y="2119630"/>
            <a:ext cx="9525" cy="28765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8" name="直接箭头连接符 47"/>
          <p:cNvCxnSpPr/>
          <p:nvPr/>
        </p:nvCxnSpPr>
        <p:spPr>
          <a:xfrm>
            <a:off x="5518785" y="2744470"/>
            <a:ext cx="0" cy="29337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6" name="直接箭头连接符 55"/>
          <p:cNvCxnSpPr/>
          <p:nvPr/>
        </p:nvCxnSpPr>
        <p:spPr>
          <a:xfrm>
            <a:off x="3687445" y="3662680"/>
            <a:ext cx="6350" cy="32004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7" name="直接箭头连接符 56"/>
          <p:cNvCxnSpPr>
            <a:endCxn id="23" idx="0"/>
          </p:cNvCxnSpPr>
          <p:nvPr/>
        </p:nvCxnSpPr>
        <p:spPr>
          <a:xfrm>
            <a:off x="7289165" y="3661410"/>
            <a:ext cx="6985" cy="37401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9" name="直接箭头连接符 58"/>
          <p:cNvCxnSpPr>
            <a:endCxn id="12" idx="0"/>
          </p:cNvCxnSpPr>
          <p:nvPr/>
        </p:nvCxnSpPr>
        <p:spPr>
          <a:xfrm flipH="true">
            <a:off x="5593080" y="5675630"/>
            <a:ext cx="3810" cy="42608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0" name="直接连接符 59"/>
          <p:cNvCxnSpPr/>
          <p:nvPr/>
        </p:nvCxnSpPr>
        <p:spPr>
          <a:xfrm flipV="true">
            <a:off x="3682365" y="4893945"/>
            <a:ext cx="3623945" cy="19685"/>
          </a:xfrm>
          <a:prstGeom prst="line">
            <a:avLst/>
          </a:prstGeom>
        </p:spPr>
        <p:style>
          <a:lnRef idx="1">
            <a:schemeClr val="dk1"/>
          </a:lnRef>
          <a:fillRef idx="0">
            <a:schemeClr val="dk1"/>
          </a:fillRef>
          <a:effectRef idx="0">
            <a:schemeClr val="dk1"/>
          </a:effectRef>
          <a:fontRef idx="minor">
            <a:schemeClr val="tx1"/>
          </a:fontRef>
        </p:style>
      </p:cxnSp>
      <p:cxnSp>
        <p:nvCxnSpPr>
          <p:cNvPr id="63" name="直接箭头连接符 62"/>
          <p:cNvCxnSpPr/>
          <p:nvPr/>
        </p:nvCxnSpPr>
        <p:spPr>
          <a:xfrm>
            <a:off x="3687445" y="4560570"/>
            <a:ext cx="0" cy="33337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4" name="直接箭头连接符 63"/>
          <p:cNvCxnSpPr/>
          <p:nvPr/>
        </p:nvCxnSpPr>
        <p:spPr>
          <a:xfrm>
            <a:off x="7289165" y="4492625"/>
            <a:ext cx="0" cy="41084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5" name="直接连接符 64"/>
          <p:cNvCxnSpPr/>
          <p:nvPr/>
        </p:nvCxnSpPr>
        <p:spPr>
          <a:xfrm flipV="true">
            <a:off x="3701415" y="3623945"/>
            <a:ext cx="3585845" cy="38735"/>
          </a:xfrm>
          <a:prstGeom prst="line">
            <a:avLst/>
          </a:prstGeom>
        </p:spPr>
        <p:style>
          <a:lnRef idx="1">
            <a:schemeClr val="dk1"/>
          </a:lnRef>
          <a:fillRef idx="0">
            <a:schemeClr val="dk1"/>
          </a:fillRef>
          <a:effectRef idx="0">
            <a:schemeClr val="dk1"/>
          </a:effectRef>
          <a:fontRef idx="minor">
            <a:schemeClr val="tx1"/>
          </a:fontRef>
        </p:style>
      </p:cxnSp>
      <p:cxnSp>
        <p:nvCxnSpPr>
          <p:cNvPr id="66" name="直接箭头连接符 65"/>
          <p:cNvCxnSpPr/>
          <p:nvPr/>
        </p:nvCxnSpPr>
        <p:spPr>
          <a:xfrm flipH="true">
            <a:off x="5601970" y="3399155"/>
            <a:ext cx="8890" cy="20955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
        <p:nvSpPr>
          <p:cNvPr id="67" name="文本框 66"/>
          <p:cNvSpPr txBox="true"/>
          <p:nvPr/>
        </p:nvSpPr>
        <p:spPr>
          <a:xfrm>
            <a:off x="3287395" y="35560"/>
            <a:ext cx="4321810" cy="368300"/>
          </a:xfrm>
          <a:prstGeom prst="rect">
            <a:avLst/>
          </a:prstGeom>
          <a:noFill/>
        </p:spPr>
        <p:txBody>
          <a:bodyPr wrap="square" rtlCol="0">
            <a:spAutoFit/>
          </a:bodyPr>
          <a:p>
            <a:pPr algn="ctr"/>
            <a:r>
              <a:rPr lang="zh-CN" altLang="en-US"/>
              <a:t>公开招标工作流程图</a:t>
            </a:r>
            <a:endParaRPr lang="zh-CN" altLang="en-US"/>
          </a:p>
        </p:txBody>
      </p:sp>
      <p:cxnSp>
        <p:nvCxnSpPr>
          <p:cNvPr id="68" name="直接箭头连接符 67"/>
          <p:cNvCxnSpPr/>
          <p:nvPr/>
        </p:nvCxnSpPr>
        <p:spPr>
          <a:xfrm>
            <a:off x="5588000" y="4952365"/>
            <a:ext cx="5080" cy="32321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9" name="直接箭头连接符 68"/>
          <p:cNvCxnSpPr>
            <a:stCxn id="12" idx="2"/>
          </p:cNvCxnSpPr>
          <p:nvPr/>
        </p:nvCxnSpPr>
        <p:spPr>
          <a:xfrm>
            <a:off x="5593080" y="6490335"/>
            <a:ext cx="8890" cy="4064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 name="直接箭头连接符 5"/>
          <p:cNvCxnSpPr>
            <a:stCxn id="20" idx="6"/>
            <a:endCxn id="23" idx="2"/>
          </p:cNvCxnSpPr>
          <p:nvPr/>
        </p:nvCxnSpPr>
        <p:spPr>
          <a:xfrm>
            <a:off x="5229860" y="4253230"/>
            <a:ext cx="621030" cy="0"/>
          </a:xfrm>
          <a:prstGeom prst="straightConnector1">
            <a:avLst/>
          </a:prstGeom>
          <a:ln>
            <a:headEnd type="arrow" w="med" len="med"/>
            <a:tailEnd type="arrow" w="med" len="med"/>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圆角矩形 13"/>
          <p:cNvSpPr/>
          <p:nvPr/>
        </p:nvSpPr>
        <p:spPr>
          <a:xfrm>
            <a:off x="3962400" y="353060"/>
            <a:ext cx="3378200" cy="35877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招标代理机构发售招标文件                                                                          </a:t>
            </a:r>
            <a:endParaRPr lang="zh-CN" altLang="en-US" sz="800"/>
          </a:p>
          <a:p>
            <a:pPr algn="ctr"/>
            <a:r>
              <a:rPr lang="zh-CN" altLang="en-US" sz="800"/>
              <a:t>（自公告发布之日起至开标不得少于</a:t>
            </a:r>
            <a:r>
              <a:rPr lang="en-US" altLang="zh-CN" sz="800"/>
              <a:t>20</a:t>
            </a:r>
            <a:r>
              <a:rPr lang="zh-CN" altLang="en-US" sz="800"/>
              <a:t>日）</a:t>
            </a:r>
            <a:endParaRPr lang="zh-CN" altLang="en-US" sz="900"/>
          </a:p>
        </p:txBody>
      </p:sp>
      <p:sp>
        <p:nvSpPr>
          <p:cNvPr id="15" name="圆角矩形 13"/>
          <p:cNvSpPr/>
          <p:nvPr/>
        </p:nvSpPr>
        <p:spPr>
          <a:xfrm>
            <a:off x="2636520" y="1392555"/>
            <a:ext cx="2804795" cy="43370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采购处室（单位）在财政部门专家库抽取专家                                                            </a:t>
            </a:r>
            <a:endParaRPr lang="zh-CN" altLang="en-US" sz="800"/>
          </a:p>
          <a:p>
            <a:pPr algn="ctr"/>
            <a:r>
              <a:rPr lang="zh-CN" altLang="en-US" sz="800"/>
              <a:t>（开标会议结束后或在开标会议开始前抽取专家）</a:t>
            </a:r>
            <a:endParaRPr lang="zh-CN" altLang="en-US" sz="800"/>
          </a:p>
        </p:txBody>
      </p:sp>
      <p:sp>
        <p:nvSpPr>
          <p:cNvPr id="16" name="圆角矩形 12"/>
          <p:cNvSpPr/>
          <p:nvPr/>
        </p:nvSpPr>
        <p:spPr>
          <a:xfrm>
            <a:off x="5958205" y="1375410"/>
            <a:ext cx="2820670" cy="45148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开标、评标                                                                                 </a:t>
            </a:r>
            <a:endParaRPr lang="zh-CN" altLang="en-US" sz="800"/>
          </a:p>
          <a:p>
            <a:pPr algn="ctr"/>
            <a:r>
              <a:rPr lang="zh-CN" altLang="en-US" sz="800"/>
              <a:t>（评标委员由采购人代表和专家共同组成，数量为</a:t>
            </a:r>
            <a:r>
              <a:rPr lang="en-US" altLang="zh-CN" sz="800"/>
              <a:t>5</a:t>
            </a:r>
            <a:r>
              <a:rPr lang="zh-CN" altLang="en-US" sz="800"/>
              <a:t>人及</a:t>
            </a:r>
            <a:r>
              <a:rPr lang="en-US" altLang="zh-CN" sz="800"/>
              <a:t>5</a:t>
            </a:r>
            <a:r>
              <a:rPr lang="zh-CN" altLang="en-US" sz="800"/>
              <a:t>人以上单数，其中社会专家不得低于三分之二</a:t>
            </a:r>
            <a:r>
              <a:rPr lang="en-US" altLang="zh-CN" sz="800"/>
              <a:t>)</a:t>
            </a:r>
            <a:endParaRPr lang="zh-CN" altLang="en-US" sz="800"/>
          </a:p>
        </p:txBody>
      </p:sp>
      <p:sp>
        <p:nvSpPr>
          <p:cNvPr id="17" name="椭圆 14"/>
          <p:cNvSpPr/>
          <p:nvPr/>
        </p:nvSpPr>
        <p:spPr>
          <a:xfrm>
            <a:off x="3852545" y="2549525"/>
            <a:ext cx="3668395" cy="800735"/>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确定中标供应商</a:t>
            </a:r>
            <a:endParaRPr lang="zh-CN" altLang="en-US" sz="800"/>
          </a:p>
          <a:p>
            <a:pPr algn="ctr"/>
            <a:r>
              <a:rPr lang="zh-CN" altLang="en-US" sz="800"/>
              <a:t>（由评标委员会推荐中标供应商，招标代理机构在指定媒体发布公示，公告结束后向中标供应商发放中标通知书，公示期限</a:t>
            </a:r>
            <a:r>
              <a:rPr lang="en-US" altLang="zh-CN" sz="800"/>
              <a:t>1</a:t>
            </a:r>
            <a:r>
              <a:rPr lang="zh-CN" altLang="en-US" sz="800"/>
              <a:t>个工作日）</a:t>
            </a:r>
            <a:endParaRPr lang="zh-CN" altLang="en-US" sz="800"/>
          </a:p>
        </p:txBody>
      </p:sp>
      <p:sp>
        <p:nvSpPr>
          <p:cNvPr id="25" name="圆角矩形 24"/>
          <p:cNvSpPr/>
          <p:nvPr/>
        </p:nvSpPr>
        <p:spPr>
          <a:xfrm>
            <a:off x="3659505" y="3769995"/>
            <a:ext cx="3932555" cy="62484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en-US" altLang="zh-CN" sz="800">
                <a:sym typeface="+mn-ea"/>
              </a:rPr>
              <a:t>      </a:t>
            </a:r>
            <a:r>
              <a:rPr lang="zh-CN" altLang="en-US" sz="800">
                <a:sym typeface="+mn-ea"/>
              </a:rPr>
              <a:t>签订采购合同</a:t>
            </a:r>
            <a:endParaRPr lang="zh-CN" altLang="en-US" sz="800"/>
          </a:p>
          <a:p>
            <a:pPr algn="ctr"/>
            <a:r>
              <a:rPr lang="zh-CN" sz="800"/>
              <a:t>（</a:t>
            </a:r>
            <a:r>
              <a:rPr sz="800"/>
              <a:t>应当自中标通知书发出之日起30日内</a:t>
            </a:r>
            <a:r>
              <a:rPr lang="zh-CN" sz="800"/>
              <a:t>签订合同</a:t>
            </a:r>
            <a:r>
              <a:rPr sz="800"/>
              <a:t>，采购处室</a:t>
            </a:r>
            <a:r>
              <a:rPr lang="zh-CN" sz="800"/>
              <a:t>（单位）须</a:t>
            </a:r>
            <a:r>
              <a:rPr sz="800"/>
              <a:t>提交政策法规处审核并出具法律意见书后，提交主管厅领导与中标供应商签订正式采购合同</a:t>
            </a:r>
            <a:r>
              <a:rPr lang="zh-CN" altLang="en-US" sz="800"/>
              <a:t>，采购合同自签订之日起</a:t>
            </a:r>
            <a:r>
              <a:rPr lang="en-US" altLang="zh-CN" sz="800"/>
              <a:t>2</a:t>
            </a:r>
            <a:r>
              <a:rPr lang="zh-CN" altLang="en-US" sz="800"/>
              <a:t>个工作日内由中标供应商在宁夏政府购买服务公共平台上传合同进行公示，按合同约定支付相关资金）</a:t>
            </a:r>
            <a:endParaRPr lang="zh-CN" altLang="en-US" sz="800"/>
          </a:p>
        </p:txBody>
      </p:sp>
      <p:sp>
        <p:nvSpPr>
          <p:cNvPr id="26" name="圆角矩形 25"/>
          <p:cNvSpPr/>
          <p:nvPr/>
        </p:nvSpPr>
        <p:spPr>
          <a:xfrm>
            <a:off x="3076575" y="4709160"/>
            <a:ext cx="5051425" cy="723265"/>
          </a:xfrm>
          <a:prstGeom prst="roundRect">
            <a:avLst/>
          </a:prstGeom>
          <a:solidFill>
            <a:schemeClr val="bg2">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800">
                <a:solidFill>
                  <a:schemeClr val="tx1"/>
                </a:solidFill>
              </a:rPr>
              <a:t>     </a:t>
            </a:r>
            <a:r>
              <a:rPr lang="zh-CN" altLang="en-US" sz="800">
                <a:solidFill>
                  <a:schemeClr val="tx1"/>
                </a:solidFill>
              </a:rPr>
              <a:t>项目验收</a:t>
            </a:r>
            <a:endParaRPr lang="zh-CN" altLang="en-US" sz="800">
              <a:solidFill>
                <a:schemeClr val="tx1"/>
              </a:solidFill>
            </a:endParaRPr>
          </a:p>
          <a:p>
            <a:pPr algn="ctr"/>
            <a:r>
              <a:rPr lang="zh-CN" altLang="en-US" sz="800">
                <a:solidFill>
                  <a:schemeClr val="tx1"/>
                </a:solidFill>
              </a:rPr>
              <a:t>（项目完成30日内，采购处室（单位）要组织开展项目验收。对采购金额在300万元或货物技术参数简单、单一的项目由采购处室（单位）三人以上验收小组进行验收。对采购金额300-500万元、品种多、技术参数复杂的项目，制定验收方案、成立由采购处室、相关专家等五人以上的验收小组进行验收。参与验收的所有人员需在验收报告上签字确认。采购处室（单位）、招标代理机构在财政部门指定的媒体上传验收报告。厅采购监督工作小组对验收报告进行复审）</a:t>
            </a:r>
            <a:endParaRPr lang="zh-CN" altLang="en-US" sz="800">
              <a:solidFill>
                <a:schemeClr val="tx1"/>
              </a:solidFill>
            </a:endParaRPr>
          </a:p>
        </p:txBody>
      </p:sp>
      <p:sp>
        <p:nvSpPr>
          <p:cNvPr id="27" name="圆角矩形 26"/>
          <p:cNvSpPr/>
          <p:nvPr/>
        </p:nvSpPr>
        <p:spPr>
          <a:xfrm>
            <a:off x="4461510" y="5899150"/>
            <a:ext cx="2225675" cy="64770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zh-CN" altLang="en-US" sz="800"/>
              <a:t>采购处室（单位）申请支付资金                                                                   </a:t>
            </a:r>
            <a:endParaRPr lang="zh-CN" altLang="en-US" sz="800"/>
          </a:p>
          <a:p>
            <a:pPr algn="ctr"/>
            <a:r>
              <a:rPr lang="zh-CN" altLang="en-US" sz="800"/>
              <a:t>（验收合格后采购处室（单位）向财务提交资料，支付剩余资金）</a:t>
            </a:r>
            <a:endParaRPr lang="zh-CN" altLang="en-US" sz="800"/>
          </a:p>
        </p:txBody>
      </p:sp>
      <p:cxnSp>
        <p:nvCxnSpPr>
          <p:cNvPr id="38" name="直接箭头连接符 37"/>
          <p:cNvCxnSpPr/>
          <p:nvPr/>
        </p:nvCxnSpPr>
        <p:spPr>
          <a:xfrm>
            <a:off x="5667375" y="19685"/>
            <a:ext cx="1905" cy="33337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9" name="直接箭头连接符 38"/>
          <p:cNvCxnSpPr>
            <a:stCxn id="15" idx="3"/>
            <a:endCxn id="16" idx="1"/>
          </p:cNvCxnSpPr>
          <p:nvPr/>
        </p:nvCxnSpPr>
        <p:spPr>
          <a:xfrm flipV="true">
            <a:off x="5441315" y="1601470"/>
            <a:ext cx="516890" cy="8255"/>
          </a:xfrm>
          <a:prstGeom prst="straightConnector1">
            <a:avLst/>
          </a:prstGeom>
          <a:ln>
            <a:headEnd type="arrow" w="med" len="med"/>
            <a:tailEnd type="arrow" w="med" len="med"/>
          </a:ln>
        </p:spPr>
        <p:style>
          <a:lnRef idx="1">
            <a:schemeClr val="dk1"/>
          </a:lnRef>
          <a:fillRef idx="0">
            <a:schemeClr val="dk1"/>
          </a:fillRef>
          <a:effectRef idx="0">
            <a:schemeClr val="dk1"/>
          </a:effectRef>
          <a:fontRef idx="minor">
            <a:schemeClr val="tx1"/>
          </a:fontRef>
        </p:style>
      </p:cxnSp>
      <p:cxnSp>
        <p:nvCxnSpPr>
          <p:cNvPr id="51" name="直接箭头连接符 50"/>
          <p:cNvCxnSpPr/>
          <p:nvPr/>
        </p:nvCxnSpPr>
        <p:spPr>
          <a:xfrm>
            <a:off x="5714365" y="3408680"/>
            <a:ext cx="0" cy="36131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2" name="直接箭头连接符 51"/>
          <p:cNvCxnSpPr/>
          <p:nvPr/>
        </p:nvCxnSpPr>
        <p:spPr>
          <a:xfrm>
            <a:off x="5685155" y="4464050"/>
            <a:ext cx="3175" cy="24511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3" name="直接箭头连接符 52"/>
          <p:cNvCxnSpPr/>
          <p:nvPr/>
        </p:nvCxnSpPr>
        <p:spPr>
          <a:xfrm>
            <a:off x="5661025" y="5433060"/>
            <a:ext cx="6350" cy="46609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4" name="直接箭头连接符 53"/>
          <p:cNvCxnSpPr/>
          <p:nvPr/>
        </p:nvCxnSpPr>
        <p:spPr>
          <a:xfrm flipH="true">
            <a:off x="4216400" y="1826260"/>
            <a:ext cx="3175" cy="43942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5" name="直接箭头连接符 54"/>
          <p:cNvCxnSpPr/>
          <p:nvPr/>
        </p:nvCxnSpPr>
        <p:spPr>
          <a:xfrm flipH="true">
            <a:off x="6964680" y="1064260"/>
            <a:ext cx="9525" cy="28638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 name="直接连接符 2"/>
          <p:cNvCxnSpPr/>
          <p:nvPr/>
        </p:nvCxnSpPr>
        <p:spPr>
          <a:xfrm>
            <a:off x="4218940" y="1038860"/>
            <a:ext cx="2765425" cy="15240"/>
          </a:xfrm>
          <a:prstGeom prst="line">
            <a:avLst/>
          </a:prstGeom>
        </p:spPr>
        <p:style>
          <a:lnRef idx="1">
            <a:schemeClr val="dk1"/>
          </a:lnRef>
          <a:fillRef idx="0">
            <a:schemeClr val="dk1"/>
          </a:fillRef>
          <a:effectRef idx="0">
            <a:schemeClr val="dk1"/>
          </a:effectRef>
          <a:fontRef idx="minor">
            <a:schemeClr val="tx1"/>
          </a:fontRef>
        </p:style>
      </p:cxnSp>
      <p:cxnSp>
        <p:nvCxnSpPr>
          <p:cNvPr id="68" name="直接箭头连接符 67"/>
          <p:cNvCxnSpPr/>
          <p:nvPr/>
        </p:nvCxnSpPr>
        <p:spPr>
          <a:xfrm>
            <a:off x="5669280" y="791210"/>
            <a:ext cx="0" cy="24765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 name="直接连接符 5"/>
          <p:cNvCxnSpPr/>
          <p:nvPr/>
        </p:nvCxnSpPr>
        <p:spPr>
          <a:xfrm>
            <a:off x="4199890" y="2236470"/>
            <a:ext cx="2764790" cy="29210"/>
          </a:xfrm>
          <a:prstGeom prst="line">
            <a:avLst/>
          </a:prstGeom>
        </p:spPr>
        <p:style>
          <a:lnRef idx="1">
            <a:schemeClr val="dk1"/>
          </a:lnRef>
          <a:fillRef idx="0">
            <a:schemeClr val="dk1"/>
          </a:fillRef>
          <a:effectRef idx="0">
            <a:schemeClr val="dk1"/>
          </a:effectRef>
          <a:fontRef idx="minor">
            <a:schemeClr val="tx1"/>
          </a:fontRef>
        </p:style>
      </p:cxnSp>
      <p:cxnSp>
        <p:nvCxnSpPr>
          <p:cNvPr id="7" name="直接箭头连接符 6"/>
          <p:cNvCxnSpPr/>
          <p:nvPr/>
        </p:nvCxnSpPr>
        <p:spPr>
          <a:xfrm>
            <a:off x="6964680" y="1806575"/>
            <a:ext cx="0" cy="45910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8" name="直接箭头连接符 7"/>
          <p:cNvCxnSpPr/>
          <p:nvPr/>
        </p:nvCxnSpPr>
        <p:spPr>
          <a:xfrm>
            <a:off x="4219575" y="1054100"/>
            <a:ext cx="0" cy="28384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9" name="直接箭头连接符 8"/>
          <p:cNvCxnSpPr>
            <a:endCxn id="17" idx="0"/>
          </p:cNvCxnSpPr>
          <p:nvPr/>
        </p:nvCxnSpPr>
        <p:spPr>
          <a:xfrm flipH="true">
            <a:off x="5687060" y="2287905"/>
            <a:ext cx="7620" cy="26162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64" name="直接箭头连接符 63"/>
          <p:cNvCxnSpPr/>
          <p:nvPr/>
        </p:nvCxnSpPr>
        <p:spPr>
          <a:xfrm flipH="true">
            <a:off x="7352665" y="4464050"/>
            <a:ext cx="2540" cy="42989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
        <p:nvSpPr>
          <p:cNvPr id="2" name="圆角矩形 4"/>
          <p:cNvSpPr/>
          <p:nvPr/>
        </p:nvSpPr>
        <p:spPr>
          <a:xfrm rot="10800000" flipV="true">
            <a:off x="5502910" y="684530"/>
            <a:ext cx="3057525" cy="262890"/>
          </a:xfrm>
          <a:prstGeom prst="roundRect">
            <a:avLst/>
          </a:prstGeom>
          <a:solidFill>
            <a:schemeClr val="bg2">
              <a:lumMod val="85000"/>
            </a:schemeClr>
          </a:solidFill>
        </p:spPr>
        <p:style>
          <a:lnRef idx="2">
            <a:schemeClr val="dk1"/>
          </a:lnRef>
          <a:fillRef idx="1">
            <a:schemeClr val="lt1"/>
          </a:fillRef>
          <a:effectRef idx="0">
            <a:schemeClr val="dk1"/>
          </a:effectRef>
          <a:fontRef idx="minor">
            <a:schemeClr val="dk1"/>
          </a:fontRef>
        </p:style>
        <p:txBody>
          <a:bodyPr/>
          <a:p>
            <a:pPr algn="ctr"/>
            <a:r>
              <a:rPr lang="zh-CN" altLang="en-US" sz="800"/>
              <a:t>采购处室（单位）同步编制采购采购需求、采购实施计划</a:t>
            </a:r>
            <a:endParaRPr lang="zh-CN" altLang="en-US" sz="800"/>
          </a:p>
        </p:txBody>
      </p:sp>
      <p:sp>
        <p:nvSpPr>
          <p:cNvPr id="3" name="圆角矩形 5"/>
          <p:cNvSpPr/>
          <p:nvPr/>
        </p:nvSpPr>
        <p:spPr>
          <a:xfrm>
            <a:off x="6124575" y="1167765"/>
            <a:ext cx="2047875" cy="24257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厅采购监督小组审核签字</a:t>
            </a:r>
            <a:endParaRPr lang="zh-CN" altLang="en-US" sz="800"/>
          </a:p>
        </p:txBody>
      </p:sp>
      <p:sp>
        <p:nvSpPr>
          <p:cNvPr id="4" name="圆角矩形 6"/>
          <p:cNvSpPr/>
          <p:nvPr/>
        </p:nvSpPr>
        <p:spPr>
          <a:xfrm rot="10800000" flipV="true">
            <a:off x="3495040" y="1662430"/>
            <a:ext cx="4222115" cy="28194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活动（工作）方案、采购需求、项目采购实施计划同时提请分管厅领导召开专题会研究</a:t>
            </a:r>
            <a:endParaRPr lang="zh-CN" altLang="en-US" sz="800"/>
          </a:p>
        </p:txBody>
      </p:sp>
      <p:sp>
        <p:nvSpPr>
          <p:cNvPr id="5" name="圆角矩形 4"/>
          <p:cNvSpPr/>
          <p:nvPr/>
        </p:nvSpPr>
        <p:spPr>
          <a:xfrm>
            <a:off x="3588385" y="2276475"/>
            <a:ext cx="4011930" cy="342900"/>
          </a:xfrm>
          <a:prstGeom prst="roundRect">
            <a:avLst/>
          </a:prstGeom>
          <a:solidFill>
            <a:schemeClr val="bg2">
              <a:lumMod val="85000"/>
            </a:schemeClr>
          </a:solidFill>
          <a:ln>
            <a:solidFill>
              <a:schemeClr val="tx1"/>
            </a:solidFill>
          </a:ln>
        </p:spPr>
        <p:style>
          <a:lnRef idx="1">
            <a:schemeClr val="accent3"/>
          </a:lnRef>
          <a:fillRef idx="2">
            <a:schemeClr val="accent3"/>
          </a:fillRef>
          <a:effectRef idx="1">
            <a:schemeClr val="accent3"/>
          </a:effectRef>
          <a:fontRef idx="minor">
            <a:schemeClr val="dk1"/>
          </a:fontRef>
        </p:style>
        <p:txBody>
          <a:bodyPr/>
          <a:p>
            <a:pPr algn="ctr"/>
            <a:r>
              <a:rPr lang="zh-CN" altLang="en-US" sz="800"/>
              <a:t>活动（工作）方案、采购需求、项目采购实施计划提请厅党组会议研究审定</a:t>
            </a:r>
            <a:endParaRPr lang="zh-CN" altLang="en-US" sz="800"/>
          </a:p>
        </p:txBody>
      </p:sp>
      <p:sp>
        <p:nvSpPr>
          <p:cNvPr id="11" name="圆角矩形 7"/>
          <p:cNvSpPr/>
          <p:nvPr/>
        </p:nvSpPr>
        <p:spPr>
          <a:xfrm>
            <a:off x="3872230" y="2907665"/>
            <a:ext cx="3634740" cy="33210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采购处室</a:t>
            </a:r>
            <a:r>
              <a:rPr lang="en-US" altLang="zh-CN" sz="800"/>
              <a:t>(</a:t>
            </a:r>
            <a:r>
              <a:rPr lang="zh-CN" altLang="en-US" sz="800"/>
              <a:t>单位）选择招标代理机构 </a:t>
            </a:r>
            <a:endParaRPr lang="zh-CN" altLang="en-US" sz="800"/>
          </a:p>
          <a:p>
            <a:pPr algn="ctr"/>
            <a:r>
              <a:rPr lang="zh-CN" altLang="en-US" sz="800"/>
              <a:t>（采购处室(单位)在厅机关监督小组见证下随机抽取招标代理机构）</a:t>
            </a:r>
            <a:endParaRPr lang="zh-CN" altLang="en-US" sz="800"/>
          </a:p>
        </p:txBody>
      </p:sp>
      <p:sp>
        <p:nvSpPr>
          <p:cNvPr id="12" name="圆角矩形 9"/>
          <p:cNvSpPr/>
          <p:nvPr/>
        </p:nvSpPr>
        <p:spPr>
          <a:xfrm>
            <a:off x="4303395" y="6043295"/>
            <a:ext cx="2998470" cy="50609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endParaRPr lang="zh-CN" altLang="en-US" sz="800"/>
          </a:p>
          <a:p>
            <a:pPr algn="ctr"/>
            <a:r>
              <a:rPr lang="zh-CN" altLang="en-US" sz="800"/>
              <a:t>招标代理机构在财政部门指定媒体发布竞争性磋商公告信息                                                    </a:t>
            </a:r>
            <a:endParaRPr lang="zh-CN" altLang="en-US" sz="800"/>
          </a:p>
          <a:p>
            <a:pPr algn="ctr"/>
            <a:r>
              <a:rPr lang="zh-CN" altLang="en-US" sz="800"/>
              <a:t> （公告期限为5个工作日）</a:t>
            </a:r>
            <a:endParaRPr lang="zh-CN" altLang="en-US" sz="800"/>
          </a:p>
        </p:txBody>
      </p:sp>
      <p:sp>
        <p:nvSpPr>
          <p:cNvPr id="13" name="圆角矩形 12"/>
          <p:cNvSpPr/>
          <p:nvPr/>
        </p:nvSpPr>
        <p:spPr>
          <a:xfrm>
            <a:off x="2620010" y="684530"/>
            <a:ext cx="2502535" cy="346075"/>
          </a:xfrm>
          <a:prstGeom prst="roundRect">
            <a:avLst/>
          </a:prstGeom>
          <a:solidFill>
            <a:schemeClr val="bg2">
              <a:lumMod val="85000"/>
            </a:schemeClr>
          </a:solidFill>
        </p:spPr>
        <p:style>
          <a:lnRef idx="2">
            <a:schemeClr val="dk1"/>
          </a:lnRef>
          <a:fillRef idx="1">
            <a:schemeClr val="lt1"/>
          </a:fillRef>
          <a:effectRef idx="0">
            <a:schemeClr val="dk1"/>
          </a:effectRef>
          <a:fontRef idx="minor">
            <a:schemeClr val="dk1"/>
          </a:fontRef>
        </p:style>
        <p:txBody>
          <a:bodyPr rtlCol="0" anchor="ctr"/>
          <a:p>
            <a:pPr algn="ctr"/>
            <a:r>
              <a:rPr lang="zh-CN" altLang="en-US" sz="800"/>
              <a:t>采购处室(单位)编制活动（工作）方案（含采购方式、预算情况）</a:t>
            </a:r>
            <a:endParaRPr lang="zh-CN" altLang="en-US" sz="800"/>
          </a:p>
        </p:txBody>
      </p:sp>
      <p:sp>
        <p:nvSpPr>
          <p:cNvPr id="20" name="椭圆 19"/>
          <p:cNvSpPr/>
          <p:nvPr/>
        </p:nvSpPr>
        <p:spPr>
          <a:xfrm>
            <a:off x="2266315" y="3839210"/>
            <a:ext cx="3086735" cy="661035"/>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zh-CN" altLang="en-US" sz="800"/>
              <a:t>财务处代编采购计划并报送自治区财政厅</a:t>
            </a:r>
            <a:endParaRPr lang="zh-CN" altLang="en-US" sz="800"/>
          </a:p>
          <a:p>
            <a:pPr algn="ctr"/>
            <a:r>
              <a:rPr lang="zh-CN" altLang="en-US" sz="800"/>
              <a:t>（报送集中采购目录内及分散采购限额标准以上的项目</a:t>
            </a:r>
            <a:r>
              <a:rPr lang="en-US" altLang="zh-CN" sz="800"/>
              <a:t>,</a:t>
            </a:r>
            <a:r>
              <a:rPr lang="zh-CN" altLang="en-US" sz="800"/>
              <a:t>严格按照财政部门发布《集中采购目录及标准》及限额标准执行）</a:t>
            </a:r>
            <a:endParaRPr lang="zh-CN" altLang="en-US" sz="800"/>
          </a:p>
        </p:txBody>
      </p:sp>
      <p:sp>
        <p:nvSpPr>
          <p:cNvPr id="23" name="椭圆 22"/>
          <p:cNvSpPr/>
          <p:nvPr/>
        </p:nvSpPr>
        <p:spPr>
          <a:xfrm>
            <a:off x="6193155" y="3839210"/>
            <a:ext cx="2367280" cy="624840"/>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sz="800"/>
          </a:p>
          <a:p>
            <a:pPr algn="ctr"/>
            <a:r>
              <a:rPr lang="zh-CN" altLang="en-US" sz="800"/>
              <a:t>采购处室（单位）与代理机构签订代理协议                     </a:t>
            </a:r>
            <a:endParaRPr lang="zh-CN" altLang="en-US" sz="800"/>
          </a:p>
          <a:p>
            <a:pPr algn="ctr"/>
            <a:endParaRPr lang="zh-CN" altLang="en-US" sz="800"/>
          </a:p>
        </p:txBody>
      </p:sp>
      <p:sp>
        <p:nvSpPr>
          <p:cNvPr id="35" name="圆角矩形 9"/>
          <p:cNvSpPr/>
          <p:nvPr/>
        </p:nvSpPr>
        <p:spPr>
          <a:xfrm>
            <a:off x="4291330" y="5298440"/>
            <a:ext cx="2998470" cy="457200"/>
          </a:xfrm>
          <a:prstGeom prst="diamond">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招标代理机构编制磋商文件</a:t>
            </a:r>
            <a:endParaRPr lang="zh-CN" altLang="en-US" sz="1000"/>
          </a:p>
        </p:txBody>
      </p:sp>
      <p:cxnSp>
        <p:nvCxnSpPr>
          <p:cNvPr id="41" name="直接箭头连接符 40"/>
          <p:cNvCxnSpPr/>
          <p:nvPr/>
        </p:nvCxnSpPr>
        <p:spPr>
          <a:xfrm flipH="true">
            <a:off x="3818255" y="1056640"/>
            <a:ext cx="635" cy="60515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2" name="直接箭头连接符 41"/>
          <p:cNvCxnSpPr/>
          <p:nvPr/>
        </p:nvCxnSpPr>
        <p:spPr>
          <a:xfrm flipH="true">
            <a:off x="7146290" y="947420"/>
            <a:ext cx="5080" cy="22034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6" name="直接箭头连接符 45"/>
          <p:cNvCxnSpPr/>
          <p:nvPr/>
        </p:nvCxnSpPr>
        <p:spPr>
          <a:xfrm>
            <a:off x="7151370" y="1410335"/>
            <a:ext cx="12700" cy="25146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7" name="直接箭头连接符 46"/>
          <p:cNvCxnSpPr/>
          <p:nvPr/>
        </p:nvCxnSpPr>
        <p:spPr>
          <a:xfrm flipH="true">
            <a:off x="5797550" y="1944370"/>
            <a:ext cx="9525" cy="33210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8" name="直接箭头连接符 47"/>
          <p:cNvCxnSpPr/>
          <p:nvPr/>
        </p:nvCxnSpPr>
        <p:spPr>
          <a:xfrm>
            <a:off x="5792470" y="2619375"/>
            <a:ext cx="5080" cy="28829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6" name="直接箭头连接符 55"/>
          <p:cNvCxnSpPr/>
          <p:nvPr/>
        </p:nvCxnSpPr>
        <p:spPr>
          <a:xfrm>
            <a:off x="3801745" y="3538220"/>
            <a:ext cx="7620" cy="23558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7" name="直接箭头连接符 56"/>
          <p:cNvCxnSpPr/>
          <p:nvPr/>
        </p:nvCxnSpPr>
        <p:spPr>
          <a:xfrm flipH="true">
            <a:off x="7352665" y="3528695"/>
            <a:ext cx="2540" cy="30670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8" name="直接箭头连接符 57"/>
          <p:cNvCxnSpPr>
            <a:stCxn id="20" idx="6"/>
            <a:endCxn id="23" idx="2"/>
          </p:cNvCxnSpPr>
          <p:nvPr/>
        </p:nvCxnSpPr>
        <p:spPr>
          <a:xfrm flipV="true">
            <a:off x="5353050" y="4151630"/>
            <a:ext cx="840105" cy="18415"/>
          </a:xfrm>
          <a:prstGeom prst="straightConnector1">
            <a:avLst/>
          </a:prstGeom>
          <a:ln>
            <a:headEnd type="arrow" w="med" len="med"/>
            <a:tailEnd type="arrow" w="med" len="med"/>
          </a:ln>
        </p:spPr>
        <p:style>
          <a:lnRef idx="1">
            <a:schemeClr val="dk1"/>
          </a:lnRef>
          <a:fillRef idx="0">
            <a:schemeClr val="dk1"/>
          </a:fillRef>
          <a:effectRef idx="0">
            <a:schemeClr val="dk1"/>
          </a:effectRef>
          <a:fontRef idx="minor">
            <a:schemeClr val="tx1"/>
          </a:fontRef>
        </p:style>
      </p:cxnSp>
      <p:cxnSp>
        <p:nvCxnSpPr>
          <p:cNvPr id="59" name="直接箭头连接符 58"/>
          <p:cNvCxnSpPr>
            <a:stCxn id="35" idx="2"/>
            <a:endCxn id="12" idx="0"/>
          </p:cNvCxnSpPr>
          <p:nvPr/>
        </p:nvCxnSpPr>
        <p:spPr>
          <a:xfrm>
            <a:off x="5790565" y="5755640"/>
            <a:ext cx="12065" cy="28765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0" name="直接连接符 59"/>
          <p:cNvCxnSpPr/>
          <p:nvPr/>
        </p:nvCxnSpPr>
        <p:spPr>
          <a:xfrm>
            <a:off x="3809365" y="4874260"/>
            <a:ext cx="3545840" cy="31750"/>
          </a:xfrm>
          <a:prstGeom prst="line">
            <a:avLst/>
          </a:prstGeom>
        </p:spPr>
        <p:style>
          <a:lnRef idx="1">
            <a:schemeClr val="dk1"/>
          </a:lnRef>
          <a:fillRef idx="0">
            <a:schemeClr val="dk1"/>
          </a:fillRef>
          <a:effectRef idx="0">
            <a:schemeClr val="dk1"/>
          </a:effectRef>
          <a:fontRef idx="minor">
            <a:schemeClr val="tx1"/>
          </a:fontRef>
        </p:style>
      </p:cxnSp>
      <p:cxnSp>
        <p:nvCxnSpPr>
          <p:cNvPr id="63" name="直接箭头连接符 62"/>
          <p:cNvCxnSpPr/>
          <p:nvPr/>
        </p:nvCxnSpPr>
        <p:spPr>
          <a:xfrm>
            <a:off x="3809365" y="4493260"/>
            <a:ext cx="0" cy="37084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5" name="直接连接符 64"/>
          <p:cNvCxnSpPr/>
          <p:nvPr/>
        </p:nvCxnSpPr>
        <p:spPr>
          <a:xfrm>
            <a:off x="3789680" y="3528695"/>
            <a:ext cx="3556000" cy="9525"/>
          </a:xfrm>
          <a:prstGeom prst="line">
            <a:avLst/>
          </a:prstGeom>
        </p:spPr>
        <p:style>
          <a:lnRef idx="1">
            <a:schemeClr val="dk1"/>
          </a:lnRef>
          <a:fillRef idx="0">
            <a:schemeClr val="dk1"/>
          </a:fillRef>
          <a:effectRef idx="0">
            <a:schemeClr val="dk1"/>
          </a:effectRef>
          <a:fontRef idx="minor">
            <a:schemeClr val="tx1"/>
          </a:fontRef>
        </p:style>
      </p:cxnSp>
      <p:cxnSp>
        <p:nvCxnSpPr>
          <p:cNvPr id="66" name="直接箭头连接符 65"/>
          <p:cNvCxnSpPr/>
          <p:nvPr/>
        </p:nvCxnSpPr>
        <p:spPr>
          <a:xfrm flipH="true">
            <a:off x="5788660" y="3239770"/>
            <a:ext cx="3810" cy="27749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
        <p:nvSpPr>
          <p:cNvPr id="67" name="文本框 66"/>
          <p:cNvSpPr txBox="true"/>
          <p:nvPr/>
        </p:nvSpPr>
        <p:spPr>
          <a:xfrm>
            <a:off x="3244215" y="112395"/>
            <a:ext cx="4472940" cy="368300"/>
          </a:xfrm>
          <a:prstGeom prst="rect">
            <a:avLst/>
          </a:prstGeom>
          <a:noFill/>
        </p:spPr>
        <p:txBody>
          <a:bodyPr wrap="square" rtlCol="0">
            <a:spAutoFit/>
          </a:bodyPr>
          <a:p>
            <a:pPr algn="ctr"/>
            <a:r>
              <a:rPr lang="zh-CN" altLang="en-US"/>
              <a:t>竞争性磋商工作流程图</a:t>
            </a:r>
            <a:endParaRPr lang="zh-CN" altLang="en-US"/>
          </a:p>
        </p:txBody>
      </p:sp>
      <p:cxnSp>
        <p:nvCxnSpPr>
          <p:cNvPr id="68" name="直接箭头连接符 67"/>
          <p:cNvCxnSpPr/>
          <p:nvPr/>
        </p:nvCxnSpPr>
        <p:spPr>
          <a:xfrm>
            <a:off x="5801995" y="4896485"/>
            <a:ext cx="635" cy="40195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9" name="直接箭头连接符 68"/>
          <p:cNvCxnSpPr/>
          <p:nvPr/>
        </p:nvCxnSpPr>
        <p:spPr>
          <a:xfrm>
            <a:off x="5812155" y="6576695"/>
            <a:ext cx="4445" cy="28575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圆角矩形 13"/>
          <p:cNvSpPr/>
          <p:nvPr/>
        </p:nvSpPr>
        <p:spPr>
          <a:xfrm>
            <a:off x="3326765" y="395605"/>
            <a:ext cx="4370070" cy="30289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招标代理机构发售磋商文件                                                                          </a:t>
            </a:r>
            <a:endParaRPr lang="zh-CN" altLang="en-US" sz="800"/>
          </a:p>
          <a:p>
            <a:pPr algn="ctr"/>
            <a:r>
              <a:rPr lang="zh-CN" altLang="en-US" sz="800"/>
              <a:t>（自磋商文件发出之日起供应商提交首次响应文件截止之日不得少于10日）</a:t>
            </a:r>
            <a:endParaRPr lang="zh-CN" altLang="en-US" sz="800"/>
          </a:p>
        </p:txBody>
      </p:sp>
      <p:sp>
        <p:nvSpPr>
          <p:cNvPr id="15" name="圆角矩形 13"/>
          <p:cNvSpPr/>
          <p:nvPr/>
        </p:nvSpPr>
        <p:spPr>
          <a:xfrm>
            <a:off x="2758440" y="1386205"/>
            <a:ext cx="2413000" cy="53403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采购处室（单位）在财政部门专家库抽取专家                                                            </a:t>
            </a:r>
            <a:endParaRPr lang="zh-CN" altLang="en-US" sz="800"/>
          </a:p>
          <a:p>
            <a:pPr algn="ctr"/>
            <a:r>
              <a:rPr lang="zh-CN" altLang="en-US" sz="800"/>
              <a:t>（开标会议结束后或在开标会议开始前抽取专家）</a:t>
            </a:r>
            <a:endParaRPr lang="zh-CN" altLang="en-US" sz="800"/>
          </a:p>
        </p:txBody>
      </p:sp>
      <p:sp>
        <p:nvSpPr>
          <p:cNvPr id="16" name="圆角矩形 12"/>
          <p:cNvSpPr/>
          <p:nvPr/>
        </p:nvSpPr>
        <p:spPr>
          <a:xfrm>
            <a:off x="6034405" y="1334135"/>
            <a:ext cx="2229485" cy="58547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成立磋商小组                                                                                   </a:t>
            </a:r>
            <a:endParaRPr lang="zh-CN" altLang="en-US" sz="800"/>
          </a:p>
          <a:p>
            <a:pPr algn="ctr"/>
            <a:r>
              <a:rPr lang="zh-CN" altLang="en-US" sz="800"/>
              <a:t>（磋商小组由采购人代表和专家3人以上单数组成，其中专家的人数不得少于成员总数的50%）</a:t>
            </a:r>
            <a:endParaRPr lang="zh-CN" altLang="en-US" sz="800"/>
          </a:p>
        </p:txBody>
      </p:sp>
      <p:sp>
        <p:nvSpPr>
          <p:cNvPr id="17" name="椭圆 14"/>
          <p:cNvSpPr/>
          <p:nvPr/>
        </p:nvSpPr>
        <p:spPr>
          <a:xfrm>
            <a:off x="3326765" y="2657475"/>
            <a:ext cx="4370070" cy="612775"/>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确定成交供应商</a:t>
            </a:r>
            <a:endParaRPr lang="zh-CN" altLang="en-US" sz="800"/>
          </a:p>
          <a:p>
            <a:pPr algn="ctr"/>
            <a:r>
              <a:rPr lang="zh-CN" altLang="en-US" sz="800"/>
              <a:t>（由磋商小组推荐供应商，招标代理机构在指定媒体发布公示，公示结束后向供应商发放成交通知书，公示期限</a:t>
            </a:r>
            <a:r>
              <a:rPr lang="en-US" altLang="zh-CN" sz="800"/>
              <a:t>1</a:t>
            </a:r>
            <a:r>
              <a:rPr lang="zh-CN" altLang="en-US" sz="800"/>
              <a:t>个工作日）</a:t>
            </a:r>
            <a:endParaRPr lang="zh-CN" altLang="en-US" sz="800"/>
          </a:p>
        </p:txBody>
      </p:sp>
      <p:sp>
        <p:nvSpPr>
          <p:cNvPr id="25" name="圆角矩形 24"/>
          <p:cNvSpPr/>
          <p:nvPr/>
        </p:nvSpPr>
        <p:spPr>
          <a:xfrm>
            <a:off x="3688715" y="3844290"/>
            <a:ext cx="3645535" cy="64643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en-US" altLang="zh-CN" sz="800"/>
              <a:t>               </a:t>
            </a:r>
            <a:r>
              <a:rPr lang="en-US" altLang="zh-CN" sz="800">
                <a:sym typeface="+mn-ea"/>
              </a:rPr>
              <a:t>  </a:t>
            </a:r>
            <a:r>
              <a:rPr lang="zh-CN" altLang="en-US" sz="800">
                <a:sym typeface="+mn-ea"/>
              </a:rPr>
              <a:t>签订采购合同</a:t>
            </a:r>
            <a:endParaRPr lang="zh-CN" altLang="en-US" sz="800"/>
          </a:p>
          <a:p>
            <a:pPr algn="ctr"/>
            <a:r>
              <a:rPr lang="zh-CN" sz="800">
                <a:sym typeface="+mn-ea"/>
              </a:rPr>
              <a:t>（</a:t>
            </a:r>
            <a:r>
              <a:rPr sz="800">
                <a:sym typeface="+mn-ea"/>
              </a:rPr>
              <a:t>应当自中标通知书发出之日起30日内</a:t>
            </a:r>
            <a:r>
              <a:rPr lang="zh-CN" sz="800">
                <a:sym typeface="+mn-ea"/>
              </a:rPr>
              <a:t>签订合同</a:t>
            </a:r>
            <a:r>
              <a:rPr sz="800">
                <a:sym typeface="+mn-ea"/>
              </a:rPr>
              <a:t>，采购处室</a:t>
            </a:r>
            <a:r>
              <a:rPr lang="zh-CN" sz="800">
                <a:sym typeface="+mn-ea"/>
              </a:rPr>
              <a:t>（单位）须</a:t>
            </a:r>
            <a:r>
              <a:rPr sz="800">
                <a:sym typeface="+mn-ea"/>
              </a:rPr>
              <a:t>提交政策法规处审核并出具法律意见书后，提交主管厅领导与中标供应商签订正式采购合同</a:t>
            </a:r>
            <a:r>
              <a:rPr lang="zh-CN" altLang="en-US" sz="800">
                <a:sym typeface="+mn-ea"/>
              </a:rPr>
              <a:t>，采购合同自签订之日起</a:t>
            </a:r>
            <a:r>
              <a:rPr lang="en-US" altLang="zh-CN" sz="800">
                <a:sym typeface="+mn-ea"/>
              </a:rPr>
              <a:t>2</a:t>
            </a:r>
            <a:r>
              <a:rPr lang="zh-CN" altLang="en-US" sz="800">
                <a:sym typeface="+mn-ea"/>
              </a:rPr>
              <a:t>个工作日内由中标供应商在宁夏政府购买服务公共平台上传合同进行公示，按合同约定支付相关资金）</a:t>
            </a:r>
            <a:endParaRPr lang="zh-CN" altLang="en-US" sz="800"/>
          </a:p>
        </p:txBody>
      </p:sp>
      <p:sp>
        <p:nvSpPr>
          <p:cNvPr id="26" name="圆角矩形 25"/>
          <p:cNvSpPr/>
          <p:nvPr/>
        </p:nvSpPr>
        <p:spPr>
          <a:xfrm>
            <a:off x="3230245" y="4900295"/>
            <a:ext cx="5033645" cy="918210"/>
          </a:xfrm>
          <a:prstGeom prst="roundRect">
            <a:avLst/>
          </a:prstGeom>
          <a:solidFill>
            <a:schemeClr val="bg2">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800">
                <a:solidFill>
                  <a:schemeClr val="tx1"/>
                </a:solidFill>
              </a:rPr>
              <a:t>项目验收</a:t>
            </a:r>
            <a:endParaRPr lang="zh-CN" altLang="en-US" sz="800">
              <a:solidFill>
                <a:schemeClr val="tx1"/>
              </a:solidFill>
            </a:endParaRPr>
          </a:p>
          <a:p>
            <a:pPr algn="ctr"/>
            <a:r>
              <a:rPr lang="zh-CN" altLang="en-US" sz="800">
                <a:solidFill>
                  <a:schemeClr val="tx1"/>
                </a:solidFill>
              </a:rPr>
              <a:t>（项目完成30日内，采购处室（单位）要组织开展项目验收。对采购金额在300万元或货物技术参数简单、单一的项目由采购处室（单位）三人以上验收小组进行验收。对采购金额300-500万元、品种多、技术参数复杂的项目，制定验收方案、成立由采购处室（单位）、相关专家等五人以上的验收小组进行验收。参与验收的所有人员需在验收报告上签字确认。</a:t>
            </a:r>
            <a:r>
              <a:rPr lang="zh-CN" altLang="en-US" sz="800">
                <a:solidFill>
                  <a:schemeClr val="tx1"/>
                </a:solidFill>
                <a:sym typeface="+mn-ea"/>
              </a:rPr>
              <a:t>采购处室（单位）、招标代理机构在财政部门指定的媒体上传验收报告。</a:t>
            </a:r>
            <a:r>
              <a:rPr lang="zh-CN" altLang="en-US" sz="800">
                <a:solidFill>
                  <a:schemeClr val="tx1"/>
                </a:solidFill>
              </a:rPr>
              <a:t>厅采购监督工作小组对验收报告进行复审）</a:t>
            </a:r>
            <a:endParaRPr lang="zh-CN" altLang="en-US" sz="800">
              <a:solidFill>
                <a:schemeClr val="tx1"/>
              </a:solidFill>
            </a:endParaRPr>
          </a:p>
        </p:txBody>
      </p:sp>
      <p:sp>
        <p:nvSpPr>
          <p:cNvPr id="27" name="圆角矩形 26"/>
          <p:cNvSpPr/>
          <p:nvPr/>
        </p:nvSpPr>
        <p:spPr>
          <a:xfrm>
            <a:off x="4121150" y="6198870"/>
            <a:ext cx="2790190" cy="50355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zh-CN" altLang="en-US" sz="800"/>
              <a:t>采购处室（单位）申请支付资金                                                                   </a:t>
            </a:r>
            <a:endParaRPr lang="zh-CN" altLang="en-US" sz="800"/>
          </a:p>
          <a:p>
            <a:pPr algn="ctr"/>
            <a:r>
              <a:rPr lang="zh-CN" altLang="en-US" sz="800"/>
              <a:t>（验收合格后采购处室（单位）向财务提交资料，支付剩余资金）</a:t>
            </a:r>
            <a:endParaRPr lang="zh-CN" altLang="en-US" sz="800"/>
          </a:p>
        </p:txBody>
      </p:sp>
      <p:cxnSp>
        <p:nvCxnSpPr>
          <p:cNvPr id="38" name="直接箭头连接符 37"/>
          <p:cNvCxnSpPr/>
          <p:nvPr/>
        </p:nvCxnSpPr>
        <p:spPr>
          <a:xfrm>
            <a:off x="5640705" y="-9525"/>
            <a:ext cx="5080" cy="40513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9" name="直接箭头连接符 38"/>
          <p:cNvCxnSpPr/>
          <p:nvPr/>
        </p:nvCxnSpPr>
        <p:spPr>
          <a:xfrm flipV="true">
            <a:off x="5171440" y="1598295"/>
            <a:ext cx="854710" cy="9525"/>
          </a:xfrm>
          <a:prstGeom prst="straightConnector1">
            <a:avLst/>
          </a:prstGeom>
          <a:ln>
            <a:headEnd type="arrow" w="med" len="med"/>
            <a:tailEnd type="arrow" w="med" len="med"/>
          </a:ln>
        </p:spPr>
        <p:style>
          <a:lnRef idx="1">
            <a:schemeClr val="dk1"/>
          </a:lnRef>
          <a:fillRef idx="0">
            <a:schemeClr val="dk1"/>
          </a:fillRef>
          <a:effectRef idx="0">
            <a:schemeClr val="dk1"/>
          </a:effectRef>
          <a:fontRef idx="minor">
            <a:schemeClr val="tx1"/>
          </a:fontRef>
        </p:style>
      </p:cxnSp>
      <p:cxnSp>
        <p:nvCxnSpPr>
          <p:cNvPr id="51" name="直接箭头连接符 50"/>
          <p:cNvCxnSpPr/>
          <p:nvPr/>
        </p:nvCxnSpPr>
        <p:spPr>
          <a:xfrm>
            <a:off x="5634355" y="3270250"/>
            <a:ext cx="2540" cy="44958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2" name="直接箭头连接符 51"/>
          <p:cNvCxnSpPr/>
          <p:nvPr/>
        </p:nvCxnSpPr>
        <p:spPr>
          <a:xfrm>
            <a:off x="5660390" y="4496435"/>
            <a:ext cx="3175" cy="41529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3" name="直接箭头连接符 52"/>
          <p:cNvCxnSpPr/>
          <p:nvPr/>
        </p:nvCxnSpPr>
        <p:spPr>
          <a:xfrm>
            <a:off x="5641340" y="5818505"/>
            <a:ext cx="10795" cy="38036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4" name="直接箭头连接符 53"/>
          <p:cNvCxnSpPr/>
          <p:nvPr/>
        </p:nvCxnSpPr>
        <p:spPr>
          <a:xfrm flipH="true">
            <a:off x="4246880" y="1920240"/>
            <a:ext cx="1905" cy="38862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5" name="直接箭头连接符 54"/>
          <p:cNvCxnSpPr/>
          <p:nvPr/>
        </p:nvCxnSpPr>
        <p:spPr>
          <a:xfrm>
            <a:off x="7054850" y="1090930"/>
            <a:ext cx="0" cy="24320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 name="直接连接符 2"/>
          <p:cNvCxnSpPr/>
          <p:nvPr/>
        </p:nvCxnSpPr>
        <p:spPr>
          <a:xfrm flipV="true">
            <a:off x="4210685" y="1090930"/>
            <a:ext cx="2826385" cy="31115"/>
          </a:xfrm>
          <a:prstGeom prst="line">
            <a:avLst/>
          </a:prstGeom>
        </p:spPr>
        <p:style>
          <a:lnRef idx="1">
            <a:schemeClr val="dk1"/>
          </a:lnRef>
          <a:fillRef idx="0">
            <a:schemeClr val="dk1"/>
          </a:fillRef>
          <a:effectRef idx="0">
            <a:schemeClr val="dk1"/>
          </a:effectRef>
          <a:fontRef idx="minor">
            <a:schemeClr val="tx1"/>
          </a:fontRef>
        </p:style>
      </p:cxnSp>
      <p:cxnSp>
        <p:nvCxnSpPr>
          <p:cNvPr id="68" name="直接箭头连接符 67"/>
          <p:cNvCxnSpPr/>
          <p:nvPr/>
        </p:nvCxnSpPr>
        <p:spPr>
          <a:xfrm>
            <a:off x="5641340" y="787400"/>
            <a:ext cx="0" cy="33464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 name="直接连接符 5"/>
          <p:cNvCxnSpPr/>
          <p:nvPr/>
        </p:nvCxnSpPr>
        <p:spPr>
          <a:xfrm>
            <a:off x="4248785" y="2308860"/>
            <a:ext cx="2826385" cy="21590"/>
          </a:xfrm>
          <a:prstGeom prst="line">
            <a:avLst/>
          </a:prstGeom>
        </p:spPr>
        <p:style>
          <a:lnRef idx="1">
            <a:schemeClr val="dk1"/>
          </a:lnRef>
          <a:fillRef idx="0">
            <a:schemeClr val="dk1"/>
          </a:fillRef>
          <a:effectRef idx="0">
            <a:schemeClr val="dk1"/>
          </a:effectRef>
          <a:fontRef idx="minor">
            <a:schemeClr val="tx1"/>
          </a:fontRef>
        </p:style>
      </p:cxnSp>
      <p:cxnSp>
        <p:nvCxnSpPr>
          <p:cNvPr id="7" name="直接箭头连接符 6"/>
          <p:cNvCxnSpPr/>
          <p:nvPr/>
        </p:nvCxnSpPr>
        <p:spPr>
          <a:xfrm>
            <a:off x="7075170" y="1947545"/>
            <a:ext cx="0" cy="38290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8" name="直接箭头连接符 7"/>
          <p:cNvCxnSpPr/>
          <p:nvPr/>
        </p:nvCxnSpPr>
        <p:spPr>
          <a:xfrm>
            <a:off x="4225290" y="1122045"/>
            <a:ext cx="3175" cy="2540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9" name="直接箭头连接符 8"/>
          <p:cNvCxnSpPr/>
          <p:nvPr/>
        </p:nvCxnSpPr>
        <p:spPr>
          <a:xfrm>
            <a:off x="5641340" y="2308860"/>
            <a:ext cx="7620" cy="34861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圆角矩形 4"/>
          <p:cNvSpPr/>
          <p:nvPr/>
        </p:nvSpPr>
        <p:spPr>
          <a:xfrm rot="10800000" flipV="true">
            <a:off x="5700395" y="692150"/>
            <a:ext cx="2806700" cy="261620"/>
          </a:xfrm>
          <a:prstGeom prst="roundRect">
            <a:avLst/>
          </a:prstGeom>
          <a:solidFill>
            <a:schemeClr val="bg2">
              <a:lumMod val="85000"/>
            </a:schemeClr>
          </a:solidFill>
        </p:spPr>
        <p:style>
          <a:lnRef idx="2">
            <a:schemeClr val="dk1"/>
          </a:lnRef>
          <a:fillRef idx="1">
            <a:schemeClr val="lt1"/>
          </a:fillRef>
          <a:effectRef idx="0">
            <a:schemeClr val="dk1"/>
          </a:effectRef>
          <a:fontRef idx="minor">
            <a:schemeClr val="dk1"/>
          </a:fontRef>
        </p:style>
        <p:txBody>
          <a:bodyPr/>
          <a:p>
            <a:pPr algn="ctr"/>
            <a:r>
              <a:rPr lang="zh-CN" altLang="en-US" sz="800"/>
              <a:t>采购处室（单位）同步编制采购采购需求、采购实施计划</a:t>
            </a:r>
            <a:endParaRPr lang="zh-CN" altLang="en-US" sz="800"/>
          </a:p>
        </p:txBody>
      </p:sp>
      <p:sp>
        <p:nvSpPr>
          <p:cNvPr id="3" name="圆角矩形 5"/>
          <p:cNvSpPr/>
          <p:nvPr/>
        </p:nvSpPr>
        <p:spPr>
          <a:xfrm>
            <a:off x="5991860" y="1155700"/>
            <a:ext cx="1945640" cy="20510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厅采购监督小组审核签字</a:t>
            </a:r>
            <a:endParaRPr lang="zh-CN" altLang="en-US" sz="800"/>
          </a:p>
        </p:txBody>
      </p:sp>
      <p:sp>
        <p:nvSpPr>
          <p:cNvPr id="4" name="圆角矩形 6"/>
          <p:cNvSpPr/>
          <p:nvPr/>
        </p:nvSpPr>
        <p:spPr>
          <a:xfrm rot="10800000" flipV="true">
            <a:off x="3097530" y="1630045"/>
            <a:ext cx="4378960" cy="33845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活动（工作）方案、采购需求、项目采购实施计划同时提请分管厅领导召开专题会研究</a:t>
            </a:r>
            <a:endParaRPr lang="zh-CN" altLang="en-US" sz="800"/>
          </a:p>
        </p:txBody>
      </p:sp>
      <p:sp>
        <p:nvSpPr>
          <p:cNvPr id="5" name="圆角矩形 4"/>
          <p:cNvSpPr/>
          <p:nvPr/>
        </p:nvSpPr>
        <p:spPr>
          <a:xfrm>
            <a:off x="3468370" y="2222500"/>
            <a:ext cx="3709670" cy="337820"/>
          </a:xfrm>
          <a:prstGeom prst="roundRect">
            <a:avLst/>
          </a:prstGeom>
          <a:solidFill>
            <a:schemeClr val="bg2">
              <a:lumMod val="85000"/>
            </a:schemeClr>
          </a:solidFill>
          <a:ln>
            <a:solidFill>
              <a:schemeClr val="tx1"/>
            </a:solidFill>
          </a:ln>
        </p:spPr>
        <p:style>
          <a:lnRef idx="1">
            <a:schemeClr val="accent3"/>
          </a:lnRef>
          <a:fillRef idx="2">
            <a:schemeClr val="accent3"/>
          </a:fillRef>
          <a:effectRef idx="1">
            <a:schemeClr val="accent3"/>
          </a:effectRef>
          <a:fontRef idx="minor">
            <a:schemeClr val="dk1"/>
          </a:fontRef>
        </p:style>
        <p:txBody>
          <a:bodyPr/>
          <a:p>
            <a:pPr algn="ctr"/>
            <a:r>
              <a:rPr lang="zh-CN" altLang="en-US" sz="800"/>
              <a:t>活动（工作）方案、采购需求、项目采购实施计划提请厅党组会议研究审定</a:t>
            </a:r>
            <a:endParaRPr lang="zh-CN" altLang="en-US" sz="800"/>
          </a:p>
        </p:txBody>
      </p:sp>
      <p:sp>
        <p:nvSpPr>
          <p:cNvPr id="11" name="圆角矩形 7"/>
          <p:cNvSpPr/>
          <p:nvPr/>
        </p:nvSpPr>
        <p:spPr>
          <a:xfrm>
            <a:off x="3773170" y="2855595"/>
            <a:ext cx="3251835" cy="48577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采购处室（单位）选择代理机构 </a:t>
            </a:r>
            <a:endParaRPr lang="zh-CN" altLang="en-US" sz="800"/>
          </a:p>
          <a:p>
            <a:pPr algn="ctr"/>
            <a:r>
              <a:rPr lang="zh-CN" altLang="en-US" sz="800"/>
              <a:t>（采购处室(单位)在厅机关监督小组见证下随机抽取招标代理机构）</a:t>
            </a:r>
            <a:endParaRPr lang="zh-CN" altLang="en-US" sz="800"/>
          </a:p>
        </p:txBody>
      </p:sp>
      <p:sp>
        <p:nvSpPr>
          <p:cNvPr id="12" name="圆角矩形 9"/>
          <p:cNvSpPr/>
          <p:nvPr/>
        </p:nvSpPr>
        <p:spPr>
          <a:xfrm>
            <a:off x="4054475" y="6185535"/>
            <a:ext cx="2902585" cy="39941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招标代理机构在财政部门指定媒体发布竞争性谈判公告信息                                                    </a:t>
            </a:r>
            <a:endParaRPr lang="zh-CN" altLang="en-US" sz="800"/>
          </a:p>
          <a:p>
            <a:pPr algn="ctr"/>
            <a:r>
              <a:rPr lang="zh-CN" altLang="en-US" sz="800"/>
              <a:t> （公告期限为</a:t>
            </a:r>
            <a:r>
              <a:rPr lang="en-US" altLang="zh-CN" sz="800"/>
              <a:t>3</a:t>
            </a:r>
            <a:r>
              <a:rPr lang="zh-CN" altLang="en-US" sz="800"/>
              <a:t>个工作日）</a:t>
            </a:r>
            <a:endParaRPr lang="zh-CN" altLang="en-US" sz="800"/>
          </a:p>
        </p:txBody>
      </p:sp>
      <p:sp>
        <p:nvSpPr>
          <p:cNvPr id="13" name="圆角矩形 12"/>
          <p:cNvSpPr/>
          <p:nvPr/>
        </p:nvSpPr>
        <p:spPr>
          <a:xfrm>
            <a:off x="2524125" y="692150"/>
            <a:ext cx="2769870" cy="318770"/>
          </a:xfrm>
          <a:prstGeom prst="roundRect">
            <a:avLst/>
          </a:prstGeom>
          <a:solidFill>
            <a:schemeClr val="bg2">
              <a:lumMod val="85000"/>
            </a:schemeClr>
          </a:solidFill>
        </p:spPr>
        <p:style>
          <a:lnRef idx="2">
            <a:schemeClr val="dk1"/>
          </a:lnRef>
          <a:fillRef idx="1">
            <a:schemeClr val="lt1"/>
          </a:fillRef>
          <a:effectRef idx="0">
            <a:schemeClr val="dk1"/>
          </a:effectRef>
          <a:fontRef idx="minor">
            <a:schemeClr val="dk1"/>
          </a:fontRef>
        </p:style>
        <p:txBody>
          <a:bodyPr rtlCol="0" anchor="ctr"/>
          <a:p>
            <a:pPr algn="ctr"/>
            <a:r>
              <a:rPr lang="zh-CN" altLang="en-US" sz="800"/>
              <a:t>采购处室(单位)编制活动（工作）方案（含采购方式、预算情况）</a:t>
            </a:r>
            <a:endParaRPr lang="zh-CN" altLang="en-US" sz="800"/>
          </a:p>
        </p:txBody>
      </p:sp>
      <p:sp>
        <p:nvSpPr>
          <p:cNvPr id="20" name="椭圆 19"/>
          <p:cNvSpPr/>
          <p:nvPr/>
        </p:nvSpPr>
        <p:spPr>
          <a:xfrm>
            <a:off x="2288540" y="3966845"/>
            <a:ext cx="2926080" cy="616585"/>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zh-CN" altLang="en-US" sz="800"/>
              <a:t>财务处代编采购计划并向自治区财政厅报送 （报送集中采购目录内及分散采购限额标准以上的项目</a:t>
            </a:r>
            <a:r>
              <a:rPr lang="en-US" altLang="zh-CN" sz="800"/>
              <a:t>,</a:t>
            </a:r>
            <a:r>
              <a:rPr lang="zh-CN" altLang="en-US" sz="800"/>
              <a:t>严格按照财政部门发布《集中采购目录及标准》及限额标准执行）</a:t>
            </a:r>
            <a:endParaRPr lang="zh-CN" altLang="en-US" sz="800"/>
          </a:p>
        </p:txBody>
      </p:sp>
      <p:sp>
        <p:nvSpPr>
          <p:cNvPr id="23" name="椭圆 22"/>
          <p:cNvSpPr/>
          <p:nvPr/>
        </p:nvSpPr>
        <p:spPr>
          <a:xfrm>
            <a:off x="5783580" y="4044950"/>
            <a:ext cx="2383155" cy="457200"/>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sz="800"/>
          </a:p>
          <a:p>
            <a:pPr algn="ctr"/>
            <a:r>
              <a:rPr lang="zh-CN" altLang="en-US" sz="800"/>
              <a:t>采购处室（单位）与代理机构签订代理协招标议           </a:t>
            </a:r>
            <a:endParaRPr lang="zh-CN" altLang="en-US" sz="800"/>
          </a:p>
          <a:p>
            <a:pPr algn="ctr"/>
            <a:endParaRPr lang="zh-CN" altLang="en-US" sz="800"/>
          </a:p>
        </p:txBody>
      </p:sp>
      <p:sp>
        <p:nvSpPr>
          <p:cNvPr id="35" name="圆角矩形 9"/>
          <p:cNvSpPr/>
          <p:nvPr/>
        </p:nvSpPr>
        <p:spPr>
          <a:xfrm>
            <a:off x="4054475" y="5283200"/>
            <a:ext cx="2919095" cy="643890"/>
          </a:xfrm>
          <a:prstGeom prst="diamond">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招标代理机构编制谈判文件</a:t>
            </a:r>
            <a:endParaRPr lang="zh-CN" altLang="en-US" sz="1000"/>
          </a:p>
        </p:txBody>
      </p:sp>
      <p:cxnSp>
        <p:nvCxnSpPr>
          <p:cNvPr id="41" name="直接箭头连接符 40"/>
          <p:cNvCxnSpPr/>
          <p:nvPr/>
        </p:nvCxnSpPr>
        <p:spPr>
          <a:xfrm>
            <a:off x="3943985" y="1104900"/>
            <a:ext cx="8890" cy="52514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2" name="直接箭头连接符 41"/>
          <p:cNvCxnSpPr/>
          <p:nvPr/>
        </p:nvCxnSpPr>
        <p:spPr>
          <a:xfrm flipH="true">
            <a:off x="7094220" y="954405"/>
            <a:ext cx="1270" cy="20129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6" name="直接箭头连接符 45"/>
          <p:cNvCxnSpPr/>
          <p:nvPr/>
        </p:nvCxnSpPr>
        <p:spPr>
          <a:xfrm flipH="true">
            <a:off x="7095490" y="1360805"/>
            <a:ext cx="5715" cy="26924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7" name="直接箭头连接符 46"/>
          <p:cNvCxnSpPr/>
          <p:nvPr/>
        </p:nvCxnSpPr>
        <p:spPr>
          <a:xfrm>
            <a:off x="5504180" y="1968500"/>
            <a:ext cx="9525" cy="2540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8" name="直接箭头连接符 47"/>
          <p:cNvCxnSpPr/>
          <p:nvPr/>
        </p:nvCxnSpPr>
        <p:spPr>
          <a:xfrm>
            <a:off x="5499735" y="2560320"/>
            <a:ext cx="11430" cy="29527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6" name="直接箭头连接符 55"/>
          <p:cNvCxnSpPr/>
          <p:nvPr/>
        </p:nvCxnSpPr>
        <p:spPr>
          <a:xfrm flipH="true">
            <a:off x="3952875" y="3636645"/>
            <a:ext cx="2540" cy="3302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7" name="直接箭头连接符 56"/>
          <p:cNvCxnSpPr/>
          <p:nvPr/>
        </p:nvCxnSpPr>
        <p:spPr>
          <a:xfrm>
            <a:off x="6944995" y="3627120"/>
            <a:ext cx="8890" cy="42164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8" name="直接箭头连接符 57"/>
          <p:cNvCxnSpPr>
            <a:stCxn id="20" idx="6"/>
          </p:cNvCxnSpPr>
          <p:nvPr/>
        </p:nvCxnSpPr>
        <p:spPr>
          <a:xfrm flipV="true">
            <a:off x="5214620" y="4271645"/>
            <a:ext cx="616585" cy="3810"/>
          </a:xfrm>
          <a:prstGeom prst="straightConnector1">
            <a:avLst/>
          </a:prstGeom>
          <a:ln>
            <a:headEnd type="arrow" w="med" len="med"/>
            <a:tailEnd type="arrow" w="med" len="med"/>
          </a:ln>
        </p:spPr>
        <p:style>
          <a:lnRef idx="1">
            <a:schemeClr val="dk1"/>
          </a:lnRef>
          <a:fillRef idx="0">
            <a:schemeClr val="dk1"/>
          </a:fillRef>
          <a:effectRef idx="0">
            <a:schemeClr val="dk1"/>
          </a:effectRef>
          <a:fontRef idx="minor">
            <a:schemeClr val="tx1"/>
          </a:fontRef>
        </p:style>
      </p:cxnSp>
      <p:cxnSp>
        <p:nvCxnSpPr>
          <p:cNvPr id="59" name="直接箭头连接符 58"/>
          <p:cNvCxnSpPr/>
          <p:nvPr/>
        </p:nvCxnSpPr>
        <p:spPr>
          <a:xfrm>
            <a:off x="5513705" y="5927090"/>
            <a:ext cx="5080" cy="25971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0" name="直接连接符 59"/>
          <p:cNvCxnSpPr/>
          <p:nvPr/>
        </p:nvCxnSpPr>
        <p:spPr>
          <a:xfrm>
            <a:off x="3926205" y="5043805"/>
            <a:ext cx="3047365" cy="6350"/>
          </a:xfrm>
          <a:prstGeom prst="line">
            <a:avLst/>
          </a:prstGeom>
        </p:spPr>
        <p:style>
          <a:lnRef idx="1">
            <a:schemeClr val="dk1"/>
          </a:lnRef>
          <a:fillRef idx="0">
            <a:schemeClr val="dk1"/>
          </a:fillRef>
          <a:effectRef idx="0">
            <a:schemeClr val="dk1"/>
          </a:effectRef>
          <a:fontRef idx="minor">
            <a:schemeClr val="tx1"/>
          </a:fontRef>
        </p:style>
      </p:cxnSp>
      <p:cxnSp>
        <p:nvCxnSpPr>
          <p:cNvPr id="63" name="直接箭头连接符 62"/>
          <p:cNvCxnSpPr/>
          <p:nvPr/>
        </p:nvCxnSpPr>
        <p:spPr>
          <a:xfrm>
            <a:off x="3955415" y="4574540"/>
            <a:ext cx="0" cy="47561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4" name="直接箭头连接符 63"/>
          <p:cNvCxnSpPr/>
          <p:nvPr/>
        </p:nvCxnSpPr>
        <p:spPr>
          <a:xfrm flipH="true">
            <a:off x="6973570" y="4505960"/>
            <a:ext cx="3175" cy="54419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5" name="直接连接符 64"/>
          <p:cNvCxnSpPr/>
          <p:nvPr/>
        </p:nvCxnSpPr>
        <p:spPr>
          <a:xfrm flipV="true">
            <a:off x="3926205" y="3636645"/>
            <a:ext cx="3027045" cy="10160"/>
          </a:xfrm>
          <a:prstGeom prst="line">
            <a:avLst/>
          </a:prstGeom>
        </p:spPr>
        <p:style>
          <a:lnRef idx="1">
            <a:schemeClr val="dk1"/>
          </a:lnRef>
          <a:fillRef idx="0">
            <a:schemeClr val="dk1"/>
          </a:fillRef>
          <a:effectRef idx="0">
            <a:schemeClr val="dk1"/>
          </a:effectRef>
          <a:fontRef idx="minor">
            <a:schemeClr val="tx1"/>
          </a:fontRef>
        </p:style>
      </p:cxnSp>
      <p:cxnSp>
        <p:nvCxnSpPr>
          <p:cNvPr id="66" name="直接箭头连接符 65"/>
          <p:cNvCxnSpPr/>
          <p:nvPr/>
        </p:nvCxnSpPr>
        <p:spPr>
          <a:xfrm>
            <a:off x="5518150" y="3321685"/>
            <a:ext cx="635" cy="34417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
        <p:nvSpPr>
          <p:cNvPr id="67" name="文本框 66"/>
          <p:cNvSpPr txBox="true"/>
          <p:nvPr/>
        </p:nvSpPr>
        <p:spPr>
          <a:xfrm>
            <a:off x="3434080" y="43815"/>
            <a:ext cx="4876800" cy="368300"/>
          </a:xfrm>
          <a:prstGeom prst="rect">
            <a:avLst/>
          </a:prstGeom>
          <a:noFill/>
        </p:spPr>
        <p:txBody>
          <a:bodyPr wrap="square" rtlCol="0">
            <a:spAutoFit/>
          </a:bodyPr>
          <a:p>
            <a:pPr algn="ctr"/>
            <a:r>
              <a:rPr lang="zh-CN" altLang="en-US"/>
              <a:t>竞争性谈判工作流程图</a:t>
            </a:r>
            <a:endParaRPr lang="zh-CN" altLang="en-US"/>
          </a:p>
        </p:txBody>
      </p:sp>
      <p:cxnSp>
        <p:nvCxnSpPr>
          <p:cNvPr id="68" name="直接箭头连接符 67"/>
          <p:cNvCxnSpPr/>
          <p:nvPr/>
        </p:nvCxnSpPr>
        <p:spPr>
          <a:xfrm>
            <a:off x="5509260" y="5053330"/>
            <a:ext cx="0" cy="22987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9" name="直接箭头连接符 68"/>
          <p:cNvCxnSpPr/>
          <p:nvPr/>
        </p:nvCxnSpPr>
        <p:spPr>
          <a:xfrm>
            <a:off x="5538470" y="6584950"/>
            <a:ext cx="5715" cy="31877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圆角矩形 13"/>
          <p:cNvSpPr/>
          <p:nvPr/>
        </p:nvSpPr>
        <p:spPr>
          <a:xfrm>
            <a:off x="3510280" y="558800"/>
            <a:ext cx="3896995" cy="418465"/>
          </a:xfrm>
          <a:prstGeom prst="roundRect">
            <a:avLst/>
          </a:prstGeom>
          <a:solidFill>
            <a:schemeClr val="bg1">
              <a:lumMod val="75000"/>
            </a:schemeClr>
          </a:solidFill>
        </p:spPr>
        <p:style>
          <a:lnRef idx="2">
            <a:schemeClr val="dk1"/>
          </a:lnRef>
          <a:fillRef idx="1">
            <a:schemeClr val="lt1"/>
          </a:fillRef>
          <a:effectRef idx="0">
            <a:schemeClr val="dk1"/>
          </a:effectRef>
          <a:fontRef idx="minor">
            <a:schemeClr val="dk1"/>
          </a:fontRef>
        </p:style>
        <p:txBody>
          <a:bodyPr/>
          <a:p>
            <a:pPr algn="ctr"/>
            <a:r>
              <a:rPr lang="zh-CN" altLang="en-US" sz="800"/>
              <a:t>代理机构发售谈判文件                                                                          </a:t>
            </a:r>
            <a:endParaRPr lang="zh-CN" altLang="en-US" sz="800"/>
          </a:p>
          <a:p>
            <a:pPr algn="ctr"/>
            <a:r>
              <a:rPr lang="zh-CN" altLang="en-US" sz="800"/>
              <a:t>（自谈判文件发出之日起供应商提交首次响应文件截止之日不得少于</a:t>
            </a:r>
            <a:r>
              <a:rPr lang="en-US" altLang="zh-CN" sz="800"/>
              <a:t>3</a:t>
            </a:r>
            <a:r>
              <a:rPr lang="zh-CN" altLang="en-US" sz="800"/>
              <a:t>个工作日）</a:t>
            </a:r>
            <a:endParaRPr lang="zh-CN" altLang="en-US" sz="800"/>
          </a:p>
        </p:txBody>
      </p:sp>
      <p:sp>
        <p:nvSpPr>
          <p:cNvPr id="15" name="圆角矩形 13"/>
          <p:cNvSpPr/>
          <p:nvPr/>
        </p:nvSpPr>
        <p:spPr>
          <a:xfrm>
            <a:off x="2687320" y="1821180"/>
            <a:ext cx="2512060" cy="39624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采购处室（单位）在财政部门专家库抽取专家                                                            </a:t>
            </a:r>
            <a:endParaRPr lang="zh-CN" altLang="en-US" sz="800"/>
          </a:p>
          <a:p>
            <a:pPr algn="ctr"/>
            <a:r>
              <a:rPr lang="zh-CN" altLang="en-US" sz="800"/>
              <a:t>（开标会议结束后或在开标会议开始前抽取专家）</a:t>
            </a:r>
            <a:endParaRPr lang="zh-CN" altLang="en-US" sz="800"/>
          </a:p>
        </p:txBody>
      </p:sp>
      <p:sp>
        <p:nvSpPr>
          <p:cNvPr id="16" name="圆角矩形 12"/>
          <p:cNvSpPr/>
          <p:nvPr/>
        </p:nvSpPr>
        <p:spPr>
          <a:xfrm>
            <a:off x="5932805" y="1784350"/>
            <a:ext cx="2451100" cy="43307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成立谈判小组                                                                                   </a:t>
            </a:r>
            <a:endParaRPr lang="zh-CN" altLang="en-US" sz="800"/>
          </a:p>
          <a:p>
            <a:pPr algn="ctr"/>
            <a:r>
              <a:rPr lang="zh-CN" altLang="en-US" sz="800"/>
              <a:t>（谈判小组由采购人代表和专家3人以上单数组成，其中专家的人数不得少于成员总数的三分之二）</a:t>
            </a:r>
            <a:endParaRPr lang="zh-CN" altLang="en-US" sz="800"/>
          </a:p>
        </p:txBody>
      </p:sp>
      <p:sp>
        <p:nvSpPr>
          <p:cNvPr id="17" name="椭圆 14"/>
          <p:cNvSpPr/>
          <p:nvPr/>
        </p:nvSpPr>
        <p:spPr>
          <a:xfrm>
            <a:off x="3621405" y="2863215"/>
            <a:ext cx="4035425" cy="705485"/>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solidFill>
                  <a:schemeClr val="tx1"/>
                </a:solidFill>
                <a:effectLst>
                  <a:outerShdw blurRad="38100" dist="19050" dir="2700000" algn="tl" rotWithShape="0">
                    <a:schemeClr val="dk1">
                      <a:alpha val="40000"/>
                    </a:schemeClr>
                  </a:outerShdw>
                </a:effectLst>
              </a:rPr>
              <a:t>确定成交供应商</a:t>
            </a:r>
            <a:endParaRPr lang="zh-CN" altLang="en-US" sz="800">
              <a:solidFill>
                <a:schemeClr val="tx1"/>
              </a:solidFill>
              <a:effectLst>
                <a:outerShdw blurRad="38100" dist="19050" dir="2700000" algn="tl" rotWithShape="0">
                  <a:schemeClr val="dk1">
                    <a:alpha val="40000"/>
                  </a:schemeClr>
                </a:outerShdw>
              </a:effectLst>
            </a:endParaRPr>
          </a:p>
          <a:p>
            <a:pPr algn="ctr"/>
            <a:r>
              <a:rPr lang="zh-CN" altLang="en-US" sz="800">
                <a:solidFill>
                  <a:schemeClr val="tx1"/>
                </a:solidFill>
                <a:effectLst>
                  <a:outerShdw blurRad="38100" dist="19050" dir="2700000" algn="tl" rotWithShape="0">
                    <a:schemeClr val="dk1">
                      <a:alpha val="40000"/>
                    </a:schemeClr>
                  </a:outerShdw>
                </a:effectLst>
              </a:rPr>
              <a:t>由谈判小组推荐成交候选人，招标代理机构在指定媒体发布公示，公示结束后向供应商发放成交通知书（公示期限</a:t>
            </a:r>
            <a:r>
              <a:rPr lang="en-US" altLang="zh-CN" sz="800">
                <a:solidFill>
                  <a:schemeClr val="tx1"/>
                </a:solidFill>
                <a:effectLst>
                  <a:outerShdw blurRad="38100" dist="19050" dir="2700000" algn="tl" rotWithShape="0">
                    <a:schemeClr val="dk1">
                      <a:alpha val="40000"/>
                    </a:schemeClr>
                  </a:outerShdw>
                </a:effectLst>
              </a:rPr>
              <a:t>1</a:t>
            </a:r>
            <a:r>
              <a:rPr lang="zh-CN" altLang="en-US" sz="800">
                <a:solidFill>
                  <a:schemeClr val="tx1"/>
                </a:solidFill>
                <a:effectLst>
                  <a:outerShdw blurRad="38100" dist="19050" dir="2700000" algn="tl" rotWithShape="0">
                    <a:schemeClr val="dk1">
                      <a:alpha val="40000"/>
                    </a:schemeClr>
                  </a:outerShdw>
                </a:effectLst>
              </a:rPr>
              <a:t>个工作日）</a:t>
            </a:r>
            <a:endParaRPr lang="zh-CN" altLang="en-US" sz="800">
              <a:solidFill>
                <a:schemeClr val="tx1"/>
              </a:solidFill>
              <a:effectLst>
                <a:outerShdw blurRad="38100" dist="19050" dir="2700000" algn="tl" rotWithShape="0">
                  <a:schemeClr val="dk1">
                    <a:alpha val="40000"/>
                  </a:schemeClr>
                </a:outerShdw>
              </a:effectLst>
            </a:endParaRPr>
          </a:p>
        </p:txBody>
      </p:sp>
      <p:sp>
        <p:nvSpPr>
          <p:cNvPr id="25" name="圆角矩形 24"/>
          <p:cNvSpPr/>
          <p:nvPr/>
        </p:nvSpPr>
        <p:spPr>
          <a:xfrm>
            <a:off x="3796030" y="3968115"/>
            <a:ext cx="3766185" cy="69913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en-US" altLang="zh-CN" sz="800"/>
              <a:t>   </a:t>
            </a:r>
            <a:endParaRPr lang="en-US" altLang="zh-CN" sz="800"/>
          </a:p>
          <a:p>
            <a:pPr algn="ctr"/>
            <a:r>
              <a:rPr lang="en-US" altLang="zh-CN" sz="800"/>
              <a:t> </a:t>
            </a:r>
            <a:r>
              <a:rPr lang="en-US" altLang="zh-CN" sz="800">
                <a:sym typeface="+mn-ea"/>
              </a:rPr>
              <a:t>  </a:t>
            </a:r>
            <a:r>
              <a:rPr lang="zh-CN" altLang="en-US" sz="800">
                <a:sym typeface="+mn-ea"/>
              </a:rPr>
              <a:t>签订采购合同</a:t>
            </a:r>
            <a:endParaRPr lang="zh-CN" altLang="en-US" sz="800"/>
          </a:p>
          <a:p>
            <a:pPr algn="ctr"/>
            <a:r>
              <a:rPr lang="zh-CN" sz="800">
                <a:sym typeface="+mn-ea"/>
              </a:rPr>
              <a:t>（</a:t>
            </a:r>
            <a:r>
              <a:rPr sz="800">
                <a:sym typeface="+mn-ea"/>
              </a:rPr>
              <a:t>应当自中标通知书发出之日起30日内</a:t>
            </a:r>
            <a:r>
              <a:rPr lang="zh-CN" sz="800">
                <a:sym typeface="+mn-ea"/>
              </a:rPr>
              <a:t>签订合同</a:t>
            </a:r>
            <a:r>
              <a:rPr sz="800">
                <a:sym typeface="+mn-ea"/>
              </a:rPr>
              <a:t>，采购处室</a:t>
            </a:r>
            <a:r>
              <a:rPr lang="zh-CN" sz="800">
                <a:sym typeface="+mn-ea"/>
              </a:rPr>
              <a:t>（单位）须</a:t>
            </a:r>
            <a:r>
              <a:rPr sz="800">
                <a:sym typeface="+mn-ea"/>
              </a:rPr>
              <a:t>提交政策法规处审核并出具法律意见书后，提交主管厅领导与中标供应商签订正式采购合同</a:t>
            </a:r>
            <a:r>
              <a:rPr lang="zh-CN" altLang="en-US" sz="800">
                <a:sym typeface="+mn-ea"/>
              </a:rPr>
              <a:t>，采购合同自签订之日起</a:t>
            </a:r>
            <a:r>
              <a:rPr lang="en-US" altLang="zh-CN" sz="800">
                <a:sym typeface="+mn-ea"/>
              </a:rPr>
              <a:t>2</a:t>
            </a:r>
            <a:r>
              <a:rPr lang="zh-CN" altLang="en-US" sz="800">
                <a:sym typeface="+mn-ea"/>
              </a:rPr>
              <a:t>个工作日内由中标供应商在宁夏政府购买服务公共平台上传合同进行公示，按合同约定支付相关资金）</a:t>
            </a:r>
            <a:endParaRPr lang="zh-CN" altLang="en-US" sz="800"/>
          </a:p>
          <a:p>
            <a:pPr algn="ctr"/>
            <a:endParaRPr lang="zh-CN" altLang="en-US" sz="800"/>
          </a:p>
        </p:txBody>
      </p:sp>
      <p:sp>
        <p:nvSpPr>
          <p:cNvPr id="26" name="圆角矩形 25"/>
          <p:cNvSpPr/>
          <p:nvPr/>
        </p:nvSpPr>
        <p:spPr>
          <a:xfrm>
            <a:off x="3210560" y="5086350"/>
            <a:ext cx="4984750" cy="732155"/>
          </a:xfrm>
          <a:prstGeom prst="roundRect">
            <a:avLst/>
          </a:prstGeom>
          <a:solidFill>
            <a:schemeClr val="bg2">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800">
                <a:solidFill>
                  <a:schemeClr val="tx1"/>
                </a:solidFill>
              </a:rPr>
              <a:t>    </a:t>
            </a:r>
            <a:r>
              <a:rPr lang="zh-CN" altLang="en-US" sz="800">
                <a:solidFill>
                  <a:schemeClr val="tx1"/>
                </a:solidFill>
              </a:rPr>
              <a:t>项目验收</a:t>
            </a:r>
            <a:endParaRPr lang="zh-CN" altLang="en-US" sz="800">
              <a:solidFill>
                <a:schemeClr val="tx1"/>
              </a:solidFill>
            </a:endParaRPr>
          </a:p>
          <a:p>
            <a:pPr algn="ctr"/>
            <a:r>
              <a:rPr lang="zh-CN" altLang="en-US" sz="800">
                <a:solidFill>
                  <a:schemeClr val="tx1"/>
                </a:solidFill>
              </a:rPr>
              <a:t>（项目完成30日内，采购处室（单位）要组织开展项目验收。对采购金额在300万元或货物技术参数简单、单一的项目由采购处室（单位）三人以上验收小组进行验收。对采购金额300-500万元、品种多、技术参数复杂的项目，制度验收方案、成立由采购处室（单位）、相关专家等五人以上的验收小组进行验收。参与验收的所有人员需在验收报告上签字确认。</a:t>
            </a:r>
            <a:r>
              <a:rPr lang="zh-CN" altLang="en-US" sz="800">
                <a:solidFill>
                  <a:schemeClr val="tx1"/>
                </a:solidFill>
                <a:sym typeface="+mn-ea"/>
              </a:rPr>
              <a:t>采购处室（单位）、招标代理机构在财政部门指定的媒体上传验收报告。</a:t>
            </a:r>
            <a:r>
              <a:rPr lang="zh-CN" altLang="en-US" sz="800">
                <a:solidFill>
                  <a:schemeClr val="tx1"/>
                </a:solidFill>
              </a:rPr>
              <a:t>厅采购监督工作小组对验收报告进行复审）</a:t>
            </a:r>
            <a:endParaRPr lang="zh-CN" altLang="en-US" sz="800">
              <a:solidFill>
                <a:schemeClr val="tx1"/>
              </a:solidFill>
            </a:endParaRPr>
          </a:p>
        </p:txBody>
      </p:sp>
      <p:sp>
        <p:nvSpPr>
          <p:cNvPr id="27" name="圆角矩形 26"/>
          <p:cNvSpPr/>
          <p:nvPr/>
        </p:nvSpPr>
        <p:spPr>
          <a:xfrm>
            <a:off x="4436745" y="6271895"/>
            <a:ext cx="2406650" cy="45466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sz="800">
              <a:sym typeface="+mn-ea"/>
            </a:endParaRPr>
          </a:p>
          <a:p>
            <a:pPr algn="ctr"/>
            <a:r>
              <a:rPr lang="zh-CN" altLang="en-US" sz="800">
                <a:sym typeface="+mn-ea"/>
              </a:rPr>
              <a:t>采购处室（单位）申请支付资金                                                                   </a:t>
            </a:r>
            <a:endParaRPr lang="zh-CN" altLang="en-US" sz="800"/>
          </a:p>
          <a:p>
            <a:pPr algn="ctr"/>
            <a:r>
              <a:rPr lang="zh-CN" altLang="en-US" sz="800">
                <a:sym typeface="+mn-ea"/>
              </a:rPr>
              <a:t>（验收合格后采购处室（单位）向财务提交资料，支付剩余资金）</a:t>
            </a:r>
            <a:endParaRPr lang="zh-CN" altLang="en-US" sz="800"/>
          </a:p>
          <a:p>
            <a:pPr algn="ctr"/>
            <a:endParaRPr lang="zh-CN" altLang="en-US" sz="800"/>
          </a:p>
        </p:txBody>
      </p:sp>
      <p:cxnSp>
        <p:nvCxnSpPr>
          <p:cNvPr id="38" name="直接箭头连接符 37"/>
          <p:cNvCxnSpPr/>
          <p:nvPr/>
        </p:nvCxnSpPr>
        <p:spPr>
          <a:xfrm>
            <a:off x="5669915" y="50165"/>
            <a:ext cx="1270" cy="50863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9" name="直接箭头连接符 38"/>
          <p:cNvCxnSpPr>
            <a:stCxn id="15" idx="3"/>
            <a:endCxn id="16" idx="1"/>
          </p:cNvCxnSpPr>
          <p:nvPr/>
        </p:nvCxnSpPr>
        <p:spPr>
          <a:xfrm flipV="true">
            <a:off x="5199380" y="2000885"/>
            <a:ext cx="733425" cy="18415"/>
          </a:xfrm>
          <a:prstGeom prst="straightConnector1">
            <a:avLst/>
          </a:prstGeom>
          <a:ln>
            <a:headEnd type="arrow" w="med" len="med"/>
            <a:tailEnd type="arrow" w="med" len="med"/>
          </a:ln>
        </p:spPr>
        <p:style>
          <a:lnRef idx="1">
            <a:schemeClr val="dk1"/>
          </a:lnRef>
          <a:fillRef idx="0">
            <a:schemeClr val="dk1"/>
          </a:fillRef>
          <a:effectRef idx="0">
            <a:schemeClr val="dk1"/>
          </a:effectRef>
          <a:fontRef idx="minor">
            <a:schemeClr val="tx1"/>
          </a:fontRef>
        </p:style>
      </p:cxnSp>
      <p:cxnSp>
        <p:nvCxnSpPr>
          <p:cNvPr id="51" name="直接箭头连接符 50"/>
          <p:cNvCxnSpPr/>
          <p:nvPr/>
        </p:nvCxnSpPr>
        <p:spPr>
          <a:xfrm>
            <a:off x="5685155" y="3604260"/>
            <a:ext cx="1905" cy="3810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2" name="直接箭头连接符 51"/>
          <p:cNvCxnSpPr/>
          <p:nvPr/>
        </p:nvCxnSpPr>
        <p:spPr>
          <a:xfrm>
            <a:off x="5702935" y="4744085"/>
            <a:ext cx="8255" cy="35306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3" name="直接箭头连接符 52"/>
          <p:cNvCxnSpPr/>
          <p:nvPr/>
        </p:nvCxnSpPr>
        <p:spPr>
          <a:xfrm>
            <a:off x="5702935" y="5887720"/>
            <a:ext cx="0" cy="41021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4" name="直接箭头连接符 53"/>
          <p:cNvCxnSpPr/>
          <p:nvPr/>
        </p:nvCxnSpPr>
        <p:spPr>
          <a:xfrm>
            <a:off x="4216400" y="2217420"/>
            <a:ext cx="3175" cy="37465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5" name="直接箭头连接符 54"/>
          <p:cNvCxnSpPr/>
          <p:nvPr/>
        </p:nvCxnSpPr>
        <p:spPr>
          <a:xfrm>
            <a:off x="6943725" y="1475105"/>
            <a:ext cx="1270" cy="30924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 name="直接连接符 2"/>
          <p:cNvCxnSpPr/>
          <p:nvPr/>
        </p:nvCxnSpPr>
        <p:spPr>
          <a:xfrm flipV="true">
            <a:off x="4216400" y="1474470"/>
            <a:ext cx="2728595" cy="20320"/>
          </a:xfrm>
          <a:prstGeom prst="line">
            <a:avLst/>
          </a:prstGeom>
        </p:spPr>
        <p:style>
          <a:lnRef idx="1">
            <a:schemeClr val="dk1"/>
          </a:lnRef>
          <a:fillRef idx="0">
            <a:schemeClr val="dk1"/>
          </a:fillRef>
          <a:effectRef idx="0">
            <a:schemeClr val="dk1"/>
          </a:effectRef>
          <a:fontRef idx="minor">
            <a:schemeClr val="tx1"/>
          </a:fontRef>
        </p:style>
      </p:cxnSp>
      <p:cxnSp>
        <p:nvCxnSpPr>
          <p:cNvPr id="68" name="直接箭头连接符 67"/>
          <p:cNvCxnSpPr/>
          <p:nvPr/>
        </p:nvCxnSpPr>
        <p:spPr>
          <a:xfrm>
            <a:off x="5671185" y="982345"/>
            <a:ext cx="13970" cy="51244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 name="直接连接符 5"/>
          <p:cNvCxnSpPr/>
          <p:nvPr/>
        </p:nvCxnSpPr>
        <p:spPr>
          <a:xfrm>
            <a:off x="4170680" y="2597785"/>
            <a:ext cx="2764790" cy="0"/>
          </a:xfrm>
          <a:prstGeom prst="line">
            <a:avLst/>
          </a:prstGeom>
        </p:spPr>
        <p:style>
          <a:lnRef idx="1">
            <a:schemeClr val="dk1"/>
          </a:lnRef>
          <a:fillRef idx="0">
            <a:schemeClr val="dk1"/>
          </a:fillRef>
          <a:effectRef idx="0">
            <a:schemeClr val="dk1"/>
          </a:effectRef>
          <a:fontRef idx="minor">
            <a:schemeClr val="tx1"/>
          </a:fontRef>
        </p:style>
      </p:cxnSp>
      <p:cxnSp>
        <p:nvCxnSpPr>
          <p:cNvPr id="7" name="直接箭头连接符 6"/>
          <p:cNvCxnSpPr/>
          <p:nvPr/>
        </p:nvCxnSpPr>
        <p:spPr>
          <a:xfrm>
            <a:off x="6953885" y="2254885"/>
            <a:ext cx="8255" cy="34671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8" name="直接箭头连接符 7"/>
          <p:cNvCxnSpPr/>
          <p:nvPr/>
        </p:nvCxnSpPr>
        <p:spPr>
          <a:xfrm>
            <a:off x="4209415" y="1483995"/>
            <a:ext cx="6985" cy="31242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9" name="直接箭头连接符 8"/>
          <p:cNvCxnSpPr/>
          <p:nvPr/>
        </p:nvCxnSpPr>
        <p:spPr>
          <a:xfrm flipH="true">
            <a:off x="5677535" y="2601595"/>
            <a:ext cx="7620" cy="26162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圆角矩形 4"/>
          <p:cNvSpPr/>
          <p:nvPr/>
        </p:nvSpPr>
        <p:spPr>
          <a:xfrm rot="10800000" flipV="true">
            <a:off x="5789295" y="621030"/>
            <a:ext cx="2836545" cy="225425"/>
          </a:xfrm>
          <a:prstGeom prst="roundRect">
            <a:avLst/>
          </a:prstGeom>
          <a:solidFill>
            <a:schemeClr val="bg2">
              <a:lumMod val="85000"/>
            </a:schemeClr>
          </a:solidFill>
        </p:spPr>
        <p:style>
          <a:lnRef idx="2">
            <a:schemeClr val="dk1"/>
          </a:lnRef>
          <a:fillRef idx="1">
            <a:schemeClr val="lt1"/>
          </a:fillRef>
          <a:effectRef idx="0">
            <a:schemeClr val="dk1"/>
          </a:effectRef>
          <a:fontRef idx="minor">
            <a:schemeClr val="dk1"/>
          </a:fontRef>
        </p:style>
        <p:txBody>
          <a:bodyPr/>
          <a:p>
            <a:pPr algn="ctr"/>
            <a:r>
              <a:rPr lang="zh-CN" altLang="en-US" sz="800"/>
              <a:t>采购处室（单位）同步编制采购采购需求、采购实施计划</a:t>
            </a:r>
            <a:endParaRPr lang="zh-CN" altLang="en-US" sz="800"/>
          </a:p>
        </p:txBody>
      </p:sp>
      <p:sp>
        <p:nvSpPr>
          <p:cNvPr id="3" name="圆角矩形 5"/>
          <p:cNvSpPr/>
          <p:nvPr/>
        </p:nvSpPr>
        <p:spPr>
          <a:xfrm>
            <a:off x="6256655" y="1069340"/>
            <a:ext cx="1930400" cy="30924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厅采购监督小组审核签字</a:t>
            </a:r>
            <a:endParaRPr lang="zh-CN" altLang="en-US" sz="800"/>
          </a:p>
        </p:txBody>
      </p:sp>
      <p:sp>
        <p:nvSpPr>
          <p:cNvPr id="4" name="圆角矩形 6"/>
          <p:cNvSpPr/>
          <p:nvPr/>
        </p:nvSpPr>
        <p:spPr>
          <a:xfrm rot="10800000" flipV="true">
            <a:off x="2785745" y="1604645"/>
            <a:ext cx="5228590" cy="27686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活动（工作）方案、采购需求、项目采购实施计划同时提请分管厅领导召开专题会研究</a:t>
            </a:r>
            <a:endParaRPr lang="zh-CN" altLang="en-US" sz="800"/>
          </a:p>
        </p:txBody>
      </p:sp>
      <p:sp>
        <p:nvSpPr>
          <p:cNvPr id="5" name="圆角矩形 4"/>
          <p:cNvSpPr/>
          <p:nvPr/>
        </p:nvSpPr>
        <p:spPr>
          <a:xfrm>
            <a:off x="3011170" y="2139315"/>
            <a:ext cx="4876800" cy="385445"/>
          </a:xfrm>
          <a:prstGeom prst="roundRect">
            <a:avLst/>
          </a:prstGeom>
          <a:solidFill>
            <a:schemeClr val="bg2">
              <a:lumMod val="85000"/>
            </a:schemeClr>
          </a:solidFill>
          <a:ln>
            <a:solidFill>
              <a:schemeClr val="tx1"/>
            </a:solidFill>
          </a:ln>
        </p:spPr>
        <p:style>
          <a:lnRef idx="1">
            <a:schemeClr val="accent3"/>
          </a:lnRef>
          <a:fillRef idx="2">
            <a:schemeClr val="accent3"/>
          </a:fillRef>
          <a:effectRef idx="1">
            <a:schemeClr val="accent3"/>
          </a:effectRef>
          <a:fontRef idx="minor">
            <a:schemeClr val="dk1"/>
          </a:fontRef>
        </p:style>
        <p:txBody>
          <a:bodyPr/>
          <a:p>
            <a:pPr algn="ctr"/>
            <a:r>
              <a:rPr lang="zh-CN" altLang="en-US" sz="800"/>
              <a:t>活动（工作）方案、采购需求、项目采购实施计划提请厅党组会议研究审定</a:t>
            </a:r>
            <a:endParaRPr lang="zh-CN" altLang="en-US" sz="800"/>
          </a:p>
        </p:txBody>
      </p:sp>
      <p:sp>
        <p:nvSpPr>
          <p:cNvPr id="11" name="圆角矩形 7"/>
          <p:cNvSpPr/>
          <p:nvPr/>
        </p:nvSpPr>
        <p:spPr>
          <a:xfrm>
            <a:off x="3254375" y="2797810"/>
            <a:ext cx="4291330" cy="35496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采购处室（单位）选择代理机构 </a:t>
            </a:r>
            <a:endParaRPr lang="zh-CN" altLang="en-US" sz="800"/>
          </a:p>
          <a:p>
            <a:pPr algn="ctr"/>
            <a:r>
              <a:rPr lang="zh-CN" altLang="en-US" sz="800"/>
              <a:t>（采购处室(单位)在厅机关监督小组见证下随机抽取招标代理机构</a:t>
            </a:r>
            <a:endParaRPr lang="zh-CN" altLang="en-US" sz="800"/>
          </a:p>
        </p:txBody>
      </p:sp>
      <p:sp>
        <p:nvSpPr>
          <p:cNvPr id="12" name="圆角矩形 9" descr="7b0a20202020227461726765744964223a202270726f636573734f6e6c696e65576f7264417274220a7d0a"/>
          <p:cNvSpPr/>
          <p:nvPr/>
        </p:nvSpPr>
        <p:spPr>
          <a:xfrm>
            <a:off x="3909695" y="6055995"/>
            <a:ext cx="3253740" cy="458470"/>
          </a:xfrm>
          <a:prstGeom prst="diamond">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sym typeface="+mn-ea"/>
              </a:rPr>
              <a:t>招标代理机构编制单一来源文件</a:t>
            </a:r>
            <a:endParaRPr lang="zh-CN" sz="800"/>
          </a:p>
        </p:txBody>
      </p:sp>
      <p:sp>
        <p:nvSpPr>
          <p:cNvPr id="13" name="圆角矩形 12"/>
          <p:cNvSpPr/>
          <p:nvPr/>
        </p:nvSpPr>
        <p:spPr>
          <a:xfrm>
            <a:off x="2279015" y="621030"/>
            <a:ext cx="2797810" cy="318135"/>
          </a:xfrm>
          <a:prstGeom prst="roundRect">
            <a:avLst/>
          </a:prstGeom>
          <a:solidFill>
            <a:schemeClr val="bg2">
              <a:lumMod val="85000"/>
            </a:schemeClr>
          </a:solidFill>
        </p:spPr>
        <p:style>
          <a:lnRef idx="2">
            <a:schemeClr val="dk1"/>
          </a:lnRef>
          <a:fillRef idx="1">
            <a:schemeClr val="lt1"/>
          </a:fillRef>
          <a:effectRef idx="0">
            <a:schemeClr val="dk1"/>
          </a:effectRef>
          <a:fontRef idx="minor">
            <a:schemeClr val="dk1"/>
          </a:fontRef>
        </p:style>
        <p:txBody>
          <a:bodyPr rtlCol="0" anchor="ctr"/>
          <a:p>
            <a:pPr algn="ctr"/>
            <a:r>
              <a:rPr lang="zh-CN" altLang="en-US" sz="800"/>
              <a:t>采购处室(单位)编制活动（工作）方案（含采购方式、预算情况）</a:t>
            </a:r>
            <a:endParaRPr lang="zh-CN" altLang="en-US" sz="800"/>
          </a:p>
        </p:txBody>
      </p:sp>
      <p:sp>
        <p:nvSpPr>
          <p:cNvPr id="20" name="椭圆 19"/>
          <p:cNvSpPr/>
          <p:nvPr/>
        </p:nvSpPr>
        <p:spPr>
          <a:xfrm>
            <a:off x="2037080" y="3709035"/>
            <a:ext cx="3218180" cy="768350"/>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zh-CN" altLang="en-US" sz="800">
                <a:sym typeface="+mn-ea"/>
              </a:rPr>
              <a:t>代理机构</a:t>
            </a:r>
            <a:r>
              <a:rPr lang="zh-CN" sz="800">
                <a:sym typeface="+mn-ea"/>
              </a:rPr>
              <a:t>组织相关专业评委进行论证，论证结束后发布论证公示</a:t>
            </a:r>
            <a:endParaRPr lang="zh-CN" sz="800"/>
          </a:p>
          <a:p>
            <a:pPr algn="ctr"/>
            <a:r>
              <a:rPr lang="zh-CN" sz="800">
                <a:sym typeface="+mn-ea"/>
              </a:rPr>
              <a:t>（不包含</a:t>
            </a:r>
            <a:r>
              <a:rPr lang="en-US" altLang="zh-CN" sz="800">
                <a:sym typeface="+mn-ea"/>
              </a:rPr>
              <a:t>200</a:t>
            </a:r>
            <a:r>
              <a:rPr lang="zh-CN" altLang="en-US" sz="800">
                <a:sym typeface="+mn-ea"/>
              </a:rPr>
              <a:t>万一下，</a:t>
            </a:r>
            <a:r>
              <a:rPr lang="zh-CN" sz="800">
                <a:sym typeface="+mn-ea"/>
              </a:rPr>
              <a:t>论证公示不得低于</a:t>
            </a:r>
            <a:r>
              <a:rPr lang="en-US" altLang="zh-CN" sz="800">
                <a:sym typeface="+mn-ea"/>
              </a:rPr>
              <a:t>5</a:t>
            </a:r>
            <a:r>
              <a:rPr lang="zh-CN" altLang="en-US" sz="800">
                <a:sym typeface="+mn-ea"/>
              </a:rPr>
              <a:t>个工作日</a:t>
            </a:r>
            <a:r>
              <a:rPr lang="zh-CN" sz="800">
                <a:sym typeface="+mn-ea"/>
              </a:rPr>
              <a:t>）</a:t>
            </a:r>
            <a:endParaRPr lang="zh-CN" sz="800"/>
          </a:p>
          <a:p>
            <a:pPr algn="ctr"/>
            <a:endParaRPr lang="zh-CN" altLang="en-US" sz="800"/>
          </a:p>
        </p:txBody>
      </p:sp>
      <p:sp>
        <p:nvSpPr>
          <p:cNvPr id="23" name="椭圆 22"/>
          <p:cNvSpPr/>
          <p:nvPr/>
        </p:nvSpPr>
        <p:spPr>
          <a:xfrm>
            <a:off x="5951220" y="3804285"/>
            <a:ext cx="2371090" cy="530225"/>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sz="800"/>
          </a:p>
          <a:p>
            <a:pPr algn="ctr"/>
            <a:r>
              <a:rPr lang="zh-CN" altLang="en-US" sz="800"/>
              <a:t>采购处室（单位）与代理机构签订代理协议                     </a:t>
            </a:r>
            <a:endParaRPr lang="zh-CN" altLang="en-US" sz="800"/>
          </a:p>
          <a:p>
            <a:pPr algn="ctr"/>
            <a:endParaRPr lang="zh-CN" altLang="en-US" sz="800"/>
          </a:p>
        </p:txBody>
      </p:sp>
      <p:cxnSp>
        <p:nvCxnSpPr>
          <p:cNvPr id="41" name="直接箭头连接符 40"/>
          <p:cNvCxnSpPr/>
          <p:nvPr/>
        </p:nvCxnSpPr>
        <p:spPr>
          <a:xfrm>
            <a:off x="3682365" y="939165"/>
            <a:ext cx="10795" cy="66548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2" name="直接箭头连接符 41"/>
          <p:cNvCxnSpPr/>
          <p:nvPr/>
        </p:nvCxnSpPr>
        <p:spPr>
          <a:xfrm>
            <a:off x="7225030" y="846455"/>
            <a:ext cx="4445" cy="22288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6" name="直接箭头连接符 45"/>
          <p:cNvCxnSpPr/>
          <p:nvPr/>
        </p:nvCxnSpPr>
        <p:spPr>
          <a:xfrm>
            <a:off x="7209790" y="1410335"/>
            <a:ext cx="0" cy="19431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7" name="直接箭头连接符 46"/>
          <p:cNvCxnSpPr/>
          <p:nvPr/>
        </p:nvCxnSpPr>
        <p:spPr>
          <a:xfrm>
            <a:off x="5629275" y="1881505"/>
            <a:ext cx="12065" cy="25781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8" name="直接箭头连接符 47"/>
          <p:cNvCxnSpPr/>
          <p:nvPr/>
        </p:nvCxnSpPr>
        <p:spPr>
          <a:xfrm>
            <a:off x="5612130" y="2524760"/>
            <a:ext cx="6350" cy="27305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6" name="直接箭头连接符 55"/>
          <p:cNvCxnSpPr>
            <a:endCxn id="20" idx="0"/>
          </p:cNvCxnSpPr>
          <p:nvPr/>
        </p:nvCxnSpPr>
        <p:spPr>
          <a:xfrm flipH="true">
            <a:off x="3646170" y="3367405"/>
            <a:ext cx="2540" cy="34163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7" name="直接箭头连接符 56"/>
          <p:cNvCxnSpPr/>
          <p:nvPr/>
        </p:nvCxnSpPr>
        <p:spPr>
          <a:xfrm flipH="true">
            <a:off x="7205345" y="3373120"/>
            <a:ext cx="4445" cy="43116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8" name="直接箭头连接符 57"/>
          <p:cNvCxnSpPr/>
          <p:nvPr/>
        </p:nvCxnSpPr>
        <p:spPr>
          <a:xfrm>
            <a:off x="5248275" y="4068445"/>
            <a:ext cx="702945" cy="1905"/>
          </a:xfrm>
          <a:prstGeom prst="straightConnector1">
            <a:avLst/>
          </a:prstGeom>
          <a:ln>
            <a:headEnd type="arrow" w="med" len="med"/>
            <a:tailEnd type="arrow" w="med" len="med"/>
          </a:ln>
        </p:spPr>
        <p:style>
          <a:lnRef idx="1">
            <a:schemeClr val="dk1"/>
          </a:lnRef>
          <a:fillRef idx="0">
            <a:schemeClr val="dk1"/>
          </a:fillRef>
          <a:effectRef idx="0">
            <a:schemeClr val="dk1"/>
          </a:effectRef>
          <a:fontRef idx="minor">
            <a:schemeClr val="tx1"/>
          </a:fontRef>
        </p:style>
      </p:cxnSp>
      <p:cxnSp>
        <p:nvCxnSpPr>
          <p:cNvPr id="59" name="直接箭头连接符 58"/>
          <p:cNvCxnSpPr/>
          <p:nvPr/>
        </p:nvCxnSpPr>
        <p:spPr>
          <a:xfrm>
            <a:off x="5536565" y="5688330"/>
            <a:ext cx="0" cy="36766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0" name="直接连接符 59"/>
          <p:cNvCxnSpPr/>
          <p:nvPr/>
        </p:nvCxnSpPr>
        <p:spPr>
          <a:xfrm>
            <a:off x="3678555" y="4852670"/>
            <a:ext cx="3511550" cy="29845"/>
          </a:xfrm>
          <a:prstGeom prst="line">
            <a:avLst/>
          </a:prstGeom>
        </p:spPr>
        <p:style>
          <a:lnRef idx="1">
            <a:schemeClr val="dk1"/>
          </a:lnRef>
          <a:fillRef idx="0">
            <a:schemeClr val="dk1"/>
          </a:fillRef>
          <a:effectRef idx="0">
            <a:schemeClr val="dk1"/>
          </a:effectRef>
          <a:fontRef idx="minor">
            <a:schemeClr val="tx1"/>
          </a:fontRef>
        </p:style>
      </p:cxnSp>
      <p:cxnSp>
        <p:nvCxnSpPr>
          <p:cNvPr id="63" name="直接箭头连接符 62"/>
          <p:cNvCxnSpPr/>
          <p:nvPr/>
        </p:nvCxnSpPr>
        <p:spPr>
          <a:xfrm>
            <a:off x="3691890" y="4478020"/>
            <a:ext cx="1270" cy="36512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4" name="直接箭头连接符 63"/>
          <p:cNvCxnSpPr/>
          <p:nvPr/>
        </p:nvCxnSpPr>
        <p:spPr>
          <a:xfrm flipH="true">
            <a:off x="7200265" y="4334510"/>
            <a:ext cx="14605" cy="54737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5" name="直接连接符 64"/>
          <p:cNvCxnSpPr/>
          <p:nvPr/>
        </p:nvCxnSpPr>
        <p:spPr>
          <a:xfrm>
            <a:off x="3669030" y="3362960"/>
            <a:ext cx="3560445" cy="20320"/>
          </a:xfrm>
          <a:prstGeom prst="line">
            <a:avLst/>
          </a:prstGeom>
        </p:spPr>
        <p:style>
          <a:lnRef idx="1">
            <a:schemeClr val="dk1"/>
          </a:lnRef>
          <a:fillRef idx="0">
            <a:schemeClr val="dk1"/>
          </a:fillRef>
          <a:effectRef idx="0">
            <a:schemeClr val="dk1"/>
          </a:effectRef>
          <a:fontRef idx="minor">
            <a:schemeClr val="tx1"/>
          </a:fontRef>
        </p:style>
      </p:cxnSp>
      <p:cxnSp>
        <p:nvCxnSpPr>
          <p:cNvPr id="66" name="直接箭头连接符 65"/>
          <p:cNvCxnSpPr/>
          <p:nvPr/>
        </p:nvCxnSpPr>
        <p:spPr>
          <a:xfrm flipH="true">
            <a:off x="5597525" y="3153410"/>
            <a:ext cx="8890" cy="20955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
        <p:nvSpPr>
          <p:cNvPr id="67" name="文本框 66"/>
          <p:cNvSpPr txBox="true"/>
          <p:nvPr/>
        </p:nvSpPr>
        <p:spPr>
          <a:xfrm>
            <a:off x="3310255" y="2540"/>
            <a:ext cx="4876800" cy="368300"/>
          </a:xfrm>
          <a:prstGeom prst="rect">
            <a:avLst/>
          </a:prstGeom>
          <a:noFill/>
        </p:spPr>
        <p:txBody>
          <a:bodyPr wrap="square" rtlCol="0">
            <a:spAutoFit/>
          </a:bodyPr>
          <a:p>
            <a:pPr algn="ctr"/>
            <a:r>
              <a:rPr lang="zh-CN" altLang="en-US"/>
              <a:t>单一来源工作流程图</a:t>
            </a:r>
            <a:endParaRPr lang="zh-CN" altLang="en-US"/>
          </a:p>
        </p:txBody>
      </p:sp>
      <p:cxnSp>
        <p:nvCxnSpPr>
          <p:cNvPr id="68" name="直接箭头连接符 67"/>
          <p:cNvCxnSpPr/>
          <p:nvPr/>
        </p:nvCxnSpPr>
        <p:spPr>
          <a:xfrm flipH="true">
            <a:off x="5527040" y="4902200"/>
            <a:ext cx="3810" cy="31305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9" name="直接箭头连接符 68"/>
          <p:cNvCxnSpPr/>
          <p:nvPr/>
        </p:nvCxnSpPr>
        <p:spPr>
          <a:xfrm>
            <a:off x="5530850" y="6514465"/>
            <a:ext cx="5715" cy="35242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
        <p:nvSpPr>
          <p:cNvPr id="6" name="圆角矩形 9"/>
          <p:cNvSpPr/>
          <p:nvPr/>
        </p:nvSpPr>
        <p:spPr>
          <a:xfrm>
            <a:off x="3910330" y="5215255"/>
            <a:ext cx="3141345" cy="55118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sym typeface="+mn-ea"/>
              </a:rPr>
              <a:t>财务处代编采购计划并向自治区财政厅报送 </a:t>
            </a:r>
            <a:endParaRPr lang="zh-CN" altLang="en-US" sz="800"/>
          </a:p>
          <a:p>
            <a:pPr algn="ctr"/>
            <a:r>
              <a:rPr lang="zh-CN" altLang="en-US" sz="800">
                <a:sym typeface="+mn-ea"/>
              </a:rPr>
              <a:t>（报送集中采购目录内及分散采购限额标准以上的项目</a:t>
            </a:r>
            <a:r>
              <a:rPr lang="en-US" altLang="zh-CN" sz="800">
                <a:sym typeface="+mn-ea"/>
              </a:rPr>
              <a:t>,</a:t>
            </a:r>
            <a:r>
              <a:rPr lang="zh-CN" altLang="en-US" sz="800">
                <a:sym typeface="+mn-ea"/>
              </a:rPr>
              <a:t>严格按照财政部门发布《集中采购目录及标准》及限额标准执行）</a:t>
            </a:r>
            <a:endParaRPr lang="zh-CN" sz="800"/>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圆角矩形 13"/>
          <p:cNvSpPr/>
          <p:nvPr/>
        </p:nvSpPr>
        <p:spPr>
          <a:xfrm>
            <a:off x="3652520" y="499110"/>
            <a:ext cx="4044315" cy="33147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endParaRPr lang="zh-CN" altLang="en-US" sz="800">
              <a:sym typeface="+mn-ea"/>
            </a:endParaRPr>
          </a:p>
          <a:p>
            <a:pPr algn="ctr"/>
            <a:r>
              <a:rPr lang="zh-CN" altLang="en-US" sz="800">
                <a:sym typeface="+mn-ea"/>
              </a:rPr>
              <a:t>代理机构发售单一来源采购文件                                                                          </a:t>
            </a:r>
            <a:endParaRPr lang="zh-CN" altLang="en-US" sz="800"/>
          </a:p>
          <a:p>
            <a:pPr algn="ctr"/>
            <a:endParaRPr lang="zh-CN" sz="800"/>
          </a:p>
        </p:txBody>
      </p:sp>
      <p:sp>
        <p:nvSpPr>
          <p:cNvPr id="15" name="圆角矩形 13"/>
          <p:cNvSpPr/>
          <p:nvPr/>
        </p:nvSpPr>
        <p:spPr>
          <a:xfrm>
            <a:off x="2929890" y="1764665"/>
            <a:ext cx="2433320" cy="40830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采购处室（单位）在财政部门专家库抽取专家                                                            </a:t>
            </a:r>
            <a:endParaRPr lang="zh-CN" altLang="en-US" sz="800"/>
          </a:p>
          <a:p>
            <a:pPr algn="ctr"/>
            <a:r>
              <a:rPr lang="zh-CN" altLang="en-US" sz="800"/>
              <a:t>（开标会议结束后或在开标会议开始前抽取专家）</a:t>
            </a:r>
            <a:endParaRPr lang="zh-CN" altLang="en-US" sz="800"/>
          </a:p>
        </p:txBody>
      </p:sp>
      <p:sp>
        <p:nvSpPr>
          <p:cNvPr id="16" name="圆角矩形 12"/>
          <p:cNvSpPr/>
          <p:nvPr/>
        </p:nvSpPr>
        <p:spPr>
          <a:xfrm>
            <a:off x="6148705" y="1725930"/>
            <a:ext cx="2624455" cy="48577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成立谈判小组                                                                                   </a:t>
            </a:r>
            <a:endParaRPr lang="zh-CN" altLang="en-US" sz="800"/>
          </a:p>
          <a:p>
            <a:pPr algn="ctr"/>
            <a:r>
              <a:rPr lang="zh-CN" altLang="en-US" sz="800"/>
              <a:t>（谈判小组由采购人代表和专家3人以上单数组成，其中专家的人数不得少于成员总数的三分之二）</a:t>
            </a:r>
            <a:endParaRPr lang="zh-CN" altLang="en-US" sz="800"/>
          </a:p>
        </p:txBody>
      </p:sp>
      <p:sp>
        <p:nvSpPr>
          <p:cNvPr id="17" name="椭圆 14"/>
          <p:cNvSpPr/>
          <p:nvPr/>
        </p:nvSpPr>
        <p:spPr>
          <a:xfrm>
            <a:off x="3833495" y="2781935"/>
            <a:ext cx="3916680" cy="819150"/>
          </a:xfrm>
          <a:prstGeom prst="ellipse">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p>
            <a:pPr algn="ctr"/>
            <a:r>
              <a:rPr lang="zh-CN" altLang="en-US" sz="800"/>
              <a:t>谈判小组与供应商确定最终价格</a:t>
            </a:r>
            <a:endParaRPr lang="zh-CN" altLang="en-US" sz="800"/>
          </a:p>
          <a:p>
            <a:pPr algn="ctr"/>
            <a:r>
              <a:rPr lang="zh-CN" altLang="en-US" sz="800"/>
              <a:t>（采购处室（单位）、招标代理机构应当组织具有相关经验的专业人员与供应商商定合理的成交价格并保证采购项目质量并出具协商情况记录。协商记录应当又采购全体人员签字认可）</a:t>
            </a:r>
            <a:endParaRPr lang="en-US" altLang="zh-CN" sz="800"/>
          </a:p>
        </p:txBody>
      </p:sp>
      <p:sp>
        <p:nvSpPr>
          <p:cNvPr id="25" name="圆角矩形 24"/>
          <p:cNvSpPr/>
          <p:nvPr/>
        </p:nvSpPr>
        <p:spPr>
          <a:xfrm>
            <a:off x="3652520" y="3987800"/>
            <a:ext cx="3912870" cy="600710"/>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en-US" altLang="zh-CN" sz="800"/>
              <a:t>           </a:t>
            </a:r>
            <a:r>
              <a:rPr lang="en-US" altLang="zh-CN" sz="800">
                <a:sym typeface="+mn-ea"/>
              </a:rPr>
              <a:t>  </a:t>
            </a:r>
            <a:r>
              <a:rPr lang="zh-CN" altLang="en-US" sz="800">
                <a:sym typeface="+mn-ea"/>
              </a:rPr>
              <a:t>签订采购合同</a:t>
            </a:r>
            <a:endParaRPr lang="zh-CN" altLang="en-US" sz="800"/>
          </a:p>
          <a:p>
            <a:pPr algn="ctr"/>
            <a:r>
              <a:rPr lang="zh-CN" sz="800">
                <a:sym typeface="+mn-ea"/>
              </a:rPr>
              <a:t>（</a:t>
            </a:r>
            <a:r>
              <a:rPr sz="800">
                <a:sym typeface="+mn-ea"/>
              </a:rPr>
              <a:t>应当自中标通知书发出之日起30日内</a:t>
            </a:r>
            <a:r>
              <a:rPr lang="zh-CN" sz="800">
                <a:sym typeface="+mn-ea"/>
              </a:rPr>
              <a:t>签订合同</a:t>
            </a:r>
            <a:r>
              <a:rPr sz="800">
                <a:sym typeface="+mn-ea"/>
              </a:rPr>
              <a:t>，采购处室</a:t>
            </a:r>
            <a:r>
              <a:rPr lang="zh-CN" sz="800">
                <a:sym typeface="+mn-ea"/>
              </a:rPr>
              <a:t>（单位）须</a:t>
            </a:r>
            <a:r>
              <a:rPr sz="800">
                <a:sym typeface="+mn-ea"/>
              </a:rPr>
              <a:t>提交政策法规处审核并出具法律意见书后，提交主管厅领导与中标供应商签订正式采购合同</a:t>
            </a:r>
            <a:r>
              <a:rPr lang="zh-CN" altLang="en-US" sz="800">
                <a:sym typeface="+mn-ea"/>
              </a:rPr>
              <a:t>，采购合同自签订之日起</a:t>
            </a:r>
            <a:r>
              <a:rPr lang="en-US" altLang="zh-CN" sz="800">
                <a:sym typeface="+mn-ea"/>
              </a:rPr>
              <a:t>2</a:t>
            </a:r>
            <a:r>
              <a:rPr lang="zh-CN" altLang="en-US" sz="800">
                <a:sym typeface="+mn-ea"/>
              </a:rPr>
              <a:t>个工作日内由中标供应商在宁夏政府购买服务公共平台上传合同进行公示，按合同约定支付相关资金）</a:t>
            </a:r>
            <a:endParaRPr lang="zh-CN" altLang="en-US" sz="800"/>
          </a:p>
        </p:txBody>
      </p:sp>
      <p:sp>
        <p:nvSpPr>
          <p:cNvPr id="26" name="圆角矩形 25"/>
          <p:cNvSpPr/>
          <p:nvPr/>
        </p:nvSpPr>
        <p:spPr>
          <a:xfrm>
            <a:off x="3286125" y="5112385"/>
            <a:ext cx="4825365" cy="698500"/>
          </a:xfrm>
          <a:prstGeom prst="roundRect">
            <a:avLst/>
          </a:prstGeom>
          <a:solidFill>
            <a:schemeClr val="bg2">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800">
                <a:solidFill>
                  <a:schemeClr val="tx1"/>
                </a:solidFill>
              </a:rPr>
              <a:t>          </a:t>
            </a:r>
            <a:r>
              <a:rPr lang="zh-CN" altLang="en-US" sz="800">
                <a:solidFill>
                  <a:schemeClr val="tx1"/>
                </a:solidFill>
              </a:rPr>
              <a:t>项目验收</a:t>
            </a:r>
            <a:endParaRPr lang="zh-CN" altLang="en-US" sz="800">
              <a:solidFill>
                <a:schemeClr val="tx1"/>
              </a:solidFill>
            </a:endParaRPr>
          </a:p>
          <a:p>
            <a:pPr algn="ctr"/>
            <a:r>
              <a:rPr lang="zh-CN" altLang="en-US" sz="800">
                <a:solidFill>
                  <a:schemeClr val="tx1"/>
                </a:solidFill>
              </a:rPr>
              <a:t>（项目完成30日内，采购处室（单位）要组织开展项目验收。对采购金额在300万元或货物技术参数简单、单一的项目由采购处室（单位）三人以上验收小组进行验收。对采购金额300-500万元、品种多、技术参数复杂的项目，制度验收方案、成立由采购处室、相关专家等五人以上的验收小组进行验收。参与验收的所有人员需在验收报告上签字确认。</a:t>
            </a:r>
            <a:r>
              <a:rPr lang="zh-CN" altLang="en-US" sz="800">
                <a:solidFill>
                  <a:schemeClr val="tx1"/>
                </a:solidFill>
                <a:sym typeface="+mn-ea"/>
              </a:rPr>
              <a:t>采购处室（单位）、招标代理机构在财政部门指定的媒体上传验收报告。</a:t>
            </a:r>
            <a:r>
              <a:rPr lang="zh-CN" altLang="en-US" sz="800">
                <a:solidFill>
                  <a:schemeClr val="tx1"/>
                </a:solidFill>
              </a:rPr>
              <a:t>厅采购监督工作小组对验收报告进行复审）</a:t>
            </a:r>
            <a:endParaRPr lang="zh-CN" altLang="en-US" sz="800">
              <a:solidFill>
                <a:schemeClr val="tx1"/>
              </a:solidFill>
            </a:endParaRPr>
          </a:p>
        </p:txBody>
      </p:sp>
      <p:sp>
        <p:nvSpPr>
          <p:cNvPr id="27" name="圆角矩形 26"/>
          <p:cNvSpPr/>
          <p:nvPr/>
        </p:nvSpPr>
        <p:spPr>
          <a:xfrm>
            <a:off x="4599305" y="6118225"/>
            <a:ext cx="2425065" cy="551815"/>
          </a:xfrm>
          <a:prstGeom prst="roundRect">
            <a:avLst/>
          </a:prstGeom>
          <a:solidFill>
            <a:schemeClr val="bg2">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p>
            <a:pPr algn="ctr"/>
            <a:r>
              <a:rPr lang="zh-CN" altLang="en-US" sz="800">
                <a:sym typeface="+mn-ea"/>
              </a:rPr>
              <a:t>采购处室（单位）申请支付资金                                                                   </a:t>
            </a:r>
            <a:endParaRPr lang="zh-CN" altLang="en-US" sz="800"/>
          </a:p>
          <a:p>
            <a:pPr algn="ctr"/>
            <a:r>
              <a:rPr lang="zh-CN" altLang="en-US" sz="800">
                <a:sym typeface="+mn-ea"/>
              </a:rPr>
              <a:t>（验收合格后采购处室（单位）向财务提交资料，支付剩余资金）</a:t>
            </a:r>
            <a:endParaRPr lang="zh-CN" altLang="en-US" sz="800"/>
          </a:p>
        </p:txBody>
      </p:sp>
      <p:cxnSp>
        <p:nvCxnSpPr>
          <p:cNvPr id="38" name="直接箭头连接符 37"/>
          <p:cNvCxnSpPr>
            <a:endCxn id="14" idx="0"/>
          </p:cNvCxnSpPr>
          <p:nvPr/>
        </p:nvCxnSpPr>
        <p:spPr>
          <a:xfrm>
            <a:off x="5673725" y="-9525"/>
            <a:ext cx="1270" cy="50863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9" name="直接箭头连接符 38"/>
          <p:cNvCxnSpPr>
            <a:stCxn id="15" idx="3"/>
            <a:endCxn id="16" idx="1"/>
          </p:cNvCxnSpPr>
          <p:nvPr/>
        </p:nvCxnSpPr>
        <p:spPr>
          <a:xfrm>
            <a:off x="5363210" y="1969135"/>
            <a:ext cx="785495" cy="0"/>
          </a:xfrm>
          <a:prstGeom prst="straightConnector1">
            <a:avLst/>
          </a:prstGeom>
          <a:ln>
            <a:headEnd type="arrow" w="med" len="med"/>
            <a:tailEnd type="arrow" w="med" len="med"/>
          </a:ln>
        </p:spPr>
        <p:style>
          <a:lnRef idx="1">
            <a:schemeClr val="dk1"/>
          </a:lnRef>
          <a:fillRef idx="0">
            <a:schemeClr val="dk1"/>
          </a:fillRef>
          <a:effectRef idx="0">
            <a:schemeClr val="dk1"/>
          </a:effectRef>
          <a:fontRef idx="minor">
            <a:schemeClr val="tx1"/>
          </a:fontRef>
        </p:style>
      </p:cxnSp>
      <p:cxnSp>
        <p:nvCxnSpPr>
          <p:cNvPr id="51" name="直接箭头连接符 50"/>
          <p:cNvCxnSpPr/>
          <p:nvPr/>
        </p:nvCxnSpPr>
        <p:spPr>
          <a:xfrm>
            <a:off x="5838825" y="3601085"/>
            <a:ext cx="0" cy="38671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2" name="直接箭头连接符 51"/>
          <p:cNvCxnSpPr/>
          <p:nvPr/>
        </p:nvCxnSpPr>
        <p:spPr>
          <a:xfrm flipH="true">
            <a:off x="5838825" y="4740910"/>
            <a:ext cx="7620" cy="34480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3" name="直接箭头连接符 52"/>
          <p:cNvCxnSpPr/>
          <p:nvPr/>
        </p:nvCxnSpPr>
        <p:spPr>
          <a:xfrm>
            <a:off x="5831840" y="5795645"/>
            <a:ext cx="6985" cy="32258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4" name="直接箭头连接符 53"/>
          <p:cNvCxnSpPr/>
          <p:nvPr/>
        </p:nvCxnSpPr>
        <p:spPr>
          <a:xfrm>
            <a:off x="4300220" y="2200275"/>
            <a:ext cx="5080" cy="30670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5" name="直接箭头连接符 54"/>
          <p:cNvCxnSpPr/>
          <p:nvPr/>
        </p:nvCxnSpPr>
        <p:spPr>
          <a:xfrm>
            <a:off x="7131050" y="1342390"/>
            <a:ext cx="0" cy="37274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 name="直接连接符 2"/>
          <p:cNvCxnSpPr/>
          <p:nvPr/>
        </p:nvCxnSpPr>
        <p:spPr>
          <a:xfrm>
            <a:off x="4249420" y="1332230"/>
            <a:ext cx="2889885" cy="10160"/>
          </a:xfrm>
          <a:prstGeom prst="line">
            <a:avLst/>
          </a:prstGeom>
        </p:spPr>
        <p:style>
          <a:lnRef idx="1">
            <a:schemeClr val="dk1"/>
          </a:lnRef>
          <a:fillRef idx="0">
            <a:schemeClr val="dk1"/>
          </a:fillRef>
          <a:effectRef idx="0">
            <a:schemeClr val="dk1"/>
          </a:effectRef>
          <a:fontRef idx="minor">
            <a:schemeClr val="tx1"/>
          </a:fontRef>
        </p:style>
      </p:cxnSp>
      <p:cxnSp>
        <p:nvCxnSpPr>
          <p:cNvPr id="68" name="直接箭头连接符 67"/>
          <p:cNvCxnSpPr/>
          <p:nvPr/>
        </p:nvCxnSpPr>
        <p:spPr>
          <a:xfrm flipH="true">
            <a:off x="5670550" y="854075"/>
            <a:ext cx="8255" cy="46799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 name="直接连接符 5"/>
          <p:cNvCxnSpPr/>
          <p:nvPr/>
        </p:nvCxnSpPr>
        <p:spPr>
          <a:xfrm flipV="true">
            <a:off x="4290060" y="2466340"/>
            <a:ext cx="2867025" cy="10160"/>
          </a:xfrm>
          <a:prstGeom prst="line">
            <a:avLst/>
          </a:prstGeom>
        </p:spPr>
        <p:style>
          <a:lnRef idx="1">
            <a:schemeClr val="dk1"/>
          </a:lnRef>
          <a:fillRef idx="0">
            <a:schemeClr val="dk1"/>
          </a:fillRef>
          <a:effectRef idx="0">
            <a:schemeClr val="dk1"/>
          </a:effectRef>
          <a:fontRef idx="minor">
            <a:schemeClr val="tx1"/>
          </a:fontRef>
        </p:style>
      </p:cxnSp>
      <p:cxnSp>
        <p:nvCxnSpPr>
          <p:cNvPr id="7" name="直接箭头连接符 6"/>
          <p:cNvCxnSpPr/>
          <p:nvPr/>
        </p:nvCxnSpPr>
        <p:spPr>
          <a:xfrm flipH="true">
            <a:off x="7136130" y="2183130"/>
            <a:ext cx="3175" cy="29210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8" name="直接箭头连接符 7"/>
          <p:cNvCxnSpPr/>
          <p:nvPr/>
        </p:nvCxnSpPr>
        <p:spPr>
          <a:xfrm>
            <a:off x="4300220" y="1342390"/>
            <a:ext cx="0" cy="42227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9" name="直接箭头连接符 8"/>
          <p:cNvCxnSpPr/>
          <p:nvPr/>
        </p:nvCxnSpPr>
        <p:spPr>
          <a:xfrm>
            <a:off x="5807075" y="2515870"/>
            <a:ext cx="9525" cy="26606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63.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64.xml><?xml version="1.0" encoding="utf-8"?>
<p:tagLst xmlns:p="http://schemas.openxmlformats.org/presentationml/2006/main">
  <p:tag name="KSO_WM_BEAUTIFY_FLAG" val="#wm#"/>
  <p:tag name="KSO_WM_TEMPLATE_CATEGORY" val="custom"/>
  <p:tag name="KSO_WM_TEMPLATE_INDEX" val="20202855"/>
</p:tagLst>
</file>

<file path=ppt/tags/tag65.xml><?xml version="1.0" encoding="utf-8"?>
<p:tagLst xmlns:p="http://schemas.openxmlformats.org/presentationml/2006/main">
  <p:tag name="KSO_WM_BEAUTIFY_FLAG" val="#wm#"/>
  <p:tag name="KSO_WM_TEMPLATE_CATEGORY" val="custom"/>
  <p:tag name="KSO_WM_TEMPLATE_INDEX" val="20202855"/>
</p:tagLst>
</file>

<file path=ppt/tags/tag66.xml><?xml version="1.0" encoding="utf-8"?>
<p:tagLst xmlns:p="http://schemas.openxmlformats.org/presentationml/2006/main">
  <p:tag name="KSO_WM_BEAUTIFY_FLAG" val="#wm#"/>
  <p:tag name="KSO_WM_TEMPLATE_CATEGORY" val="custom"/>
  <p:tag name="KSO_WM_TEMPLATE_INDEX" val="20202855"/>
</p:tagLst>
</file>

<file path=ppt/tags/tag67.xml><?xml version="1.0" encoding="utf-8"?>
<p:tagLst xmlns:p="http://schemas.openxmlformats.org/presentationml/2006/main">
  <p:tag name="KSO_WM_BEAUTIFY_FLAG" val="#wm#"/>
  <p:tag name="KSO_WM_TEMPLATE_CATEGORY" val="custom"/>
  <p:tag name="KSO_WM_TEMPLATE_INDEX" val="20202855"/>
</p:tagLst>
</file>

<file path=ppt/tags/tag68.xml><?xml version="1.0" encoding="utf-8"?>
<p:tagLst xmlns:p="http://schemas.openxmlformats.org/presentationml/2006/main">
  <p:tag name="KSO_WM_BEAUTIFY_FLAG" val="#wm#"/>
  <p:tag name="KSO_WM_TEMPLATE_CATEGORY" val="custom"/>
  <p:tag name="KSO_WM_TEMPLATE_INDEX" val="20202855"/>
</p:tagLst>
</file>

<file path=ppt/tags/tag69.xml><?xml version="1.0" encoding="utf-8"?>
<p:tagLst xmlns:p="http://schemas.openxmlformats.org/presentationml/2006/main">
  <p:tag name="KSO_WM_BEAUTIFY_FLAG" val="#wm#"/>
  <p:tag name="KSO_WM_TEMPLATE_CATEGORY" val="custom"/>
  <p:tag name="KSO_WM_TEMPLATE_INDEX" val="20202855"/>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202855"/>
</p:tagLst>
</file>

<file path=ppt/tags/tag71.xml><?xml version="1.0" encoding="utf-8"?>
<p:tagLst xmlns:p="http://schemas.openxmlformats.org/presentationml/2006/main">
  <p:tag name="KSO_WM_BEAUTIFY_FLAG" val="#wm#"/>
  <p:tag name="KSO_WM_TEMPLATE_CATEGORY" val="custom"/>
  <p:tag name="KSO_WM_TEMPLATE_INDEX" val="20202855"/>
</p:tagLst>
</file>

<file path=ppt/tags/tag72.xml><?xml version="1.0" encoding="utf-8"?>
<p:tagLst xmlns:p="http://schemas.openxmlformats.org/presentationml/2006/main">
  <p:tag name="KSO_WM_BEAUTIFY_FLAG" val="#wm#"/>
  <p:tag name="KSO_WM_TEMPLATE_CATEGORY" val="custom"/>
  <p:tag name="KSO_WM_TEMPLATE_INDEX" val="20202855"/>
</p:tagLst>
</file>

<file path=ppt/tags/tag73.xml><?xml version="1.0" encoding="utf-8"?>
<p:tagLst xmlns:p="http://schemas.openxmlformats.org/presentationml/2006/main">
  <p:tag name="KSO_WM_BEAUTIFY_FLAG" val="#wm#"/>
  <p:tag name="KSO_WM_TEMPLATE_CATEGORY" val="custom"/>
  <p:tag name="KSO_WM_TEMPLATE_INDEX" val="20202855"/>
</p:tagLst>
</file>

<file path=ppt/tags/tag74.xml><?xml version="1.0" encoding="utf-8"?>
<p:tagLst xmlns:p="http://schemas.openxmlformats.org/presentationml/2006/main">
  <p:tag name="KSO_WM_BEAUTIFY_FLAG" val="#wm#"/>
  <p:tag name="KSO_WM_TEMPLATE_CATEGORY" val="custom"/>
  <p:tag name="KSO_WM_TEMPLATE_INDEX" val="20202855"/>
</p:tagLst>
</file>

<file path=ppt/tags/tag75.xml><?xml version="1.0" encoding="utf-8"?>
<p:tagLst xmlns:p="http://schemas.openxmlformats.org/presentationml/2006/main">
  <p:tag name="KSO_WM_BEAUTIFY_FLAG" val="#wm#"/>
  <p:tag name="KSO_WM_TEMPLATE_CATEGORY" val="custom"/>
  <p:tag name="KSO_WM_TEMPLATE_INDEX" val="20202855"/>
</p:tagLst>
</file>

<file path=ppt/tags/tag76.xml><?xml version="1.0" encoding="utf-8"?>
<p:tagLst xmlns:p="http://schemas.openxmlformats.org/presentationml/2006/main">
  <p:tag name="KSO_WM_BEAUTIFY_FLAG" val="#wm#"/>
  <p:tag name="KSO_WM_TEMPLATE_CATEGORY" val="custom"/>
  <p:tag name="KSO_WM_TEMPLATE_INDEX" val="20202855"/>
</p:tagLst>
</file>

<file path=ppt/tags/tag77.xml><?xml version="1.0" encoding="utf-8"?>
<p:tagLst xmlns:p="http://schemas.openxmlformats.org/presentationml/2006/main">
  <p:tag name="KSO_WM_BEAUTIFY_FLAG" val="#wm#"/>
  <p:tag name="KSO_WM_TEMPLATE_CATEGORY" val="custom"/>
  <p:tag name="KSO_WM_TEMPLATE_INDEX" val="20202855"/>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objectDefaults>
    <a:spDef>
      <a:spPr>
        <a:solidFill>
          <a:schemeClr val="bg2">
            <a:lumMod val="85000"/>
          </a:schemeClr>
        </a:solidFill>
        <a:ln>
          <a:solidFill>
            <a:schemeClr val="tx1"/>
          </a:solidFill>
        </a:ln>
      </a:spPr>
      <a:bodyPr/>
      <a:lstStyle>
        <a:defPPr algn="ctr">
          <a:defRPr lang="zh-CN" altLang="en-US" sz="800"/>
        </a:defPPr>
      </a:lstStyle>
      <a:style>
        <a:lnRef idx="2">
          <a:schemeClr val="accent6"/>
        </a:lnRef>
        <a:fillRef idx="1">
          <a:schemeClr val="lt1"/>
        </a:fillRef>
        <a:effectRef idx="0">
          <a:schemeClr val="accent6"/>
        </a:effectRef>
        <a:fontRef idx="minor">
          <a:schemeClr val="dk1"/>
        </a:fontRef>
      </a:style>
    </a:spDef>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8335</Words>
  <Application>WPS 演示</Application>
  <PresentationFormat>宽屏</PresentationFormat>
  <Paragraphs>325</Paragraphs>
  <Slides>15</Slides>
  <Notes>4</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15</vt:i4>
      </vt:variant>
    </vt:vector>
  </HeadingPairs>
  <TitlesOfParts>
    <vt:vector size="28" baseType="lpstr">
      <vt:lpstr>Arial</vt:lpstr>
      <vt:lpstr>宋体</vt:lpstr>
      <vt:lpstr>Wingdings</vt:lpstr>
      <vt:lpstr>DejaVu Sans</vt:lpstr>
      <vt:lpstr>微软雅黑</vt:lpstr>
      <vt:lpstr>方正黑体_GBK</vt:lpstr>
      <vt:lpstr>Wingdings</vt:lpstr>
      <vt:lpstr>宋体</vt:lpstr>
      <vt:lpstr>Arial Unicode MS</vt:lpstr>
      <vt:lpstr>Calibri</vt:lpstr>
      <vt:lpstr>方正书宋_GBK</vt:lpstr>
      <vt:lpstr>微软雅黑</vt:lpstr>
      <vt:lpstr>Office 主题​​</vt:lpstr>
      <vt:lpstr>政府采购方式解析</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swt</cp:lastModifiedBy>
  <cp:revision>203</cp:revision>
  <dcterms:created xsi:type="dcterms:W3CDTF">2022-03-21T02:05:42Z</dcterms:created>
  <dcterms:modified xsi:type="dcterms:W3CDTF">2022-03-21T02:05:42Z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2052-11.8.2.10337</vt:lpwstr>
  </property>
  <property fmtid="{D5CDD505-2E9C-101B-9397-08002B2CF9AE}" pid="3" name="ICV">
    <vt:lpwstr>85EECFBD14184943B696D2E95A373226</vt:lpwstr>
  </property>
</Properties>
</file>